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69" r:id="rId3"/>
    <p:sldMasterId id="2147483687" r:id="rId4"/>
    <p:sldMasterId id="2147483703" r:id="rId5"/>
    <p:sldMasterId id="2147483721" r:id="rId6"/>
  </p:sldMasterIdLst>
  <p:notesMasterIdLst>
    <p:notesMasterId r:id="rId24"/>
  </p:notesMasterIdLst>
  <p:handoutMasterIdLst>
    <p:handoutMasterId r:id="rId25"/>
  </p:handoutMasterIdLst>
  <p:sldIdLst>
    <p:sldId id="343" r:id="rId7"/>
    <p:sldId id="361" r:id="rId8"/>
    <p:sldId id="355" r:id="rId9"/>
    <p:sldId id="380" r:id="rId10"/>
    <p:sldId id="362" r:id="rId11"/>
    <p:sldId id="381" r:id="rId12"/>
    <p:sldId id="357" r:id="rId13"/>
    <p:sldId id="364" r:id="rId14"/>
    <p:sldId id="358" r:id="rId15"/>
    <p:sldId id="348" r:id="rId16"/>
    <p:sldId id="366" r:id="rId17"/>
    <p:sldId id="363" r:id="rId18"/>
    <p:sldId id="372" r:id="rId19"/>
    <p:sldId id="378" r:id="rId20"/>
    <p:sldId id="384" r:id="rId21"/>
    <p:sldId id="385" r:id="rId22"/>
    <p:sldId id="353" r:id="rId23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FFFF00"/>
    <a:srgbClr val="1F4B7D"/>
    <a:srgbClr val="58585A"/>
    <a:srgbClr val="DCDCD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 autoAdjust="0"/>
    <p:restoredTop sz="94622" autoAdjust="0"/>
  </p:normalViewPr>
  <p:slideViewPr>
    <p:cSldViewPr>
      <p:cViewPr varScale="1">
        <p:scale>
          <a:sx n="70" d="100"/>
          <a:sy n="70" d="100"/>
        </p:scale>
        <p:origin x="135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942" y="-8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04929-0CB8-4C8F-B35E-07CE3AFAB9F7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42417-273F-4C42-B2FF-65DB4A2BE73C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92325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E5682-8BAC-4622-82A3-AE5009622E73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3766-CFB0-45A1-AC41-197F489B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8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3ED29FC-E4A4-4E91-A753-110647E4E684}" type="slidenum">
              <a:rPr lang="en-GB" sz="1100">
                <a:solidFill>
                  <a:prstClr val="black"/>
                </a:solidFill>
                <a:latin typeface="Times New Roman" pitchFamily="18" charset="0"/>
              </a:rPr>
              <a:pPr/>
              <a:t>1</a:t>
            </a:fld>
            <a:endParaRPr lang="en-GB" sz="11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2950"/>
            <a:ext cx="4965700" cy="3724275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98713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0F43D6-73E0-426F-8289-E945C54DFB2F}" type="slidenum">
              <a:rPr lang="en-GB">
                <a:solidFill>
                  <a:prstClr val="white"/>
                </a:solidFill>
              </a:rPr>
              <a:pPr/>
              <a:t>3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687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61F450-4536-4D09-8996-F40B0444885B}" type="slidenum">
              <a:rPr lang="en-GB">
                <a:solidFill>
                  <a:prstClr val="white"/>
                </a:solidFill>
              </a:rPr>
              <a:pPr/>
              <a:t>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969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0F43D6-73E0-426F-8289-E945C54DFB2F}" type="slidenum">
              <a:rPr lang="en-GB">
                <a:solidFill>
                  <a:prstClr val="white"/>
                </a:solidFill>
              </a:rPr>
              <a:pPr/>
              <a:t>7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0621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BE9E8-C640-44EA-BA1D-CEFB0B8F2E1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11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 sz="1900" b="1"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7F7ADB4-3B4A-46E9-BDCC-74ECE3BF4B78}" type="slidenum">
              <a:rPr lang="en-US" altLang="ja-JP" sz="1100">
                <a:solidFill>
                  <a:prstClr val="black"/>
                </a:solidFill>
                <a:latin typeface="Times New Roman" pitchFamily="18" charset="0"/>
              </a:rPr>
              <a:pPr/>
              <a:t>10</a:t>
            </a:fld>
            <a:endParaRPr lang="en-US" altLang="ja-JP" sz="11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153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Country: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USA.State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New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Mexico.Site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Macho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Springs.Turbine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V100 1.8 MW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BE9E8-C640-44EA-BA1D-CEFB0B8F2E1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286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61F450-4536-4D09-8996-F40B0444885B}" type="slidenum">
              <a:rPr lang="en-GB">
                <a:solidFill>
                  <a:prstClr val="white"/>
                </a:solidFill>
              </a:rPr>
              <a:pPr/>
              <a:t>15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7831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61F450-4536-4D09-8996-F40B0444885B}" type="slidenum">
              <a:rPr lang="en-GB">
                <a:solidFill>
                  <a:prstClr val="white"/>
                </a:solidFill>
              </a:rPr>
              <a:pPr/>
              <a:t>16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655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44" y="-6667"/>
            <a:ext cx="9216000" cy="651959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50444" y="5455060"/>
            <a:ext cx="9216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372671" y="5799589"/>
            <a:ext cx="2627214" cy="659499"/>
            <a:chOff x="6372671" y="5769123"/>
            <a:chExt cx="2627214" cy="659499"/>
          </a:xfrm>
        </p:grpSpPr>
        <p:pic>
          <p:nvPicPr>
            <p:cNvPr id="10" name="Picture 25" descr="IEC logo RVB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671" y="5769123"/>
              <a:ext cx="649287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24"/>
            <p:cNvSpPr txBox="1">
              <a:spLocks noChangeArrowheads="1"/>
            </p:cNvSpPr>
            <p:nvPr userDrawn="1"/>
          </p:nvSpPr>
          <p:spPr bwMode="auto">
            <a:xfrm>
              <a:off x="7020272" y="5780922"/>
              <a:ext cx="1979613" cy="64770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lIns="108000" tIns="0" rIns="0" bIns="0" anchor="ctr"/>
            <a:lstStyle>
              <a:lvl1pPr defTabSz="642938" eaLnBrk="0" hangingPunct="0">
                <a:defRPr sz="2400">
                  <a:solidFill>
                    <a:schemeClr val="tx1"/>
                  </a:solidFill>
                  <a:latin typeface="Times" pitchFamily="18" charset="0"/>
                </a:defRPr>
              </a:lvl1pPr>
              <a:lvl2pPr defTabSz="642938" eaLnBrk="0" hangingPunct="0">
                <a:defRPr sz="2400">
                  <a:solidFill>
                    <a:schemeClr val="tx1"/>
                  </a:solidFill>
                  <a:latin typeface="Times" pitchFamily="18" charset="0"/>
                </a:defRPr>
              </a:lvl2pPr>
              <a:lvl3pPr defTabSz="642938" eaLnBrk="0" hangingPunct="0"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defTabSz="642938" eaLnBrk="0" hangingPunct="0">
                <a:defRPr sz="2400">
                  <a:solidFill>
                    <a:schemeClr val="tx1"/>
                  </a:solidFill>
                  <a:latin typeface="Times" pitchFamily="18" charset="0"/>
                </a:defRPr>
              </a:lvl4pPr>
              <a:lvl5pPr defTabSz="642938" eaLnBrk="0" hangingPunct="0">
                <a:defRPr sz="2400">
                  <a:solidFill>
                    <a:schemeClr val="tx1"/>
                  </a:solidFill>
                  <a:latin typeface="Times" pitchFamily="18" charset="0"/>
                </a:defRPr>
              </a:lvl5pPr>
              <a:lvl6pPr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6pPr>
              <a:lvl7pPr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7pPr>
              <a:lvl8pPr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8pPr>
              <a:lvl9pPr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lnSpc>
                  <a:spcPct val="65000"/>
                </a:lnSpc>
                <a:spcBef>
                  <a:spcPct val="50000"/>
                </a:spcBef>
                <a:defRPr/>
              </a:pPr>
              <a:r>
                <a:rPr lang="en-GB" sz="1400" b="0" dirty="0" smtClean="0">
                  <a:solidFill>
                    <a:srgbClr val="005AA0"/>
                  </a:solidFill>
                  <a:latin typeface="Arial" charset="0"/>
                </a:rPr>
                <a:t>INTERNATIONAL </a:t>
              </a:r>
            </a:p>
            <a:p>
              <a:pPr>
                <a:lnSpc>
                  <a:spcPct val="65000"/>
                </a:lnSpc>
                <a:spcBef>
                  <a:spcPct val="50000"/>
                </a:spcBef>
                <a:defRPr/>
              </a:pPr>
              <a:r>
                <a:rPr lang="en-GB" sz="1400" b="0" dirty="0" smtClean="0">
                  <a:solidFill>
                    <a:srgbClr val="005AA0"/>
                  </a:solidFill>
                  <a:latin typeface="Arial" charset="0"/>
                </a:rPr>
                <a:t>ELECTROTECHNICAL </a:t>
              </a:r>
            </a:p>
            <a:p>
              <a:pPr>
                <a:lnSpc>
                  <a:spcPct val="65000"/>
                </a:lnSpc>
                <a:spcBef>
                  <a:spcPct val="50000"/>
                </a:spcBef>
                <a:defRPr/>
              </a:pPr>
              <a:r>
                <a:rPr lang="en-GB" sz="1400" b="0" dirty="0" smtClean="0">
                  <a:solidFill>
                    <a:srgbClr val="005AA0"/>
                  </a:solidFill>
                  <a:latin typeface="Arial" charset="0"/>
                </a:rPr>
                <a:t>COMMISSION</a:t>
              </a:r>
            </a:p>
          </p:txBody>
        </p:sp>
      </p:grp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1381068" y="3687167"/>
            <a:ext cx="7772400" cy="1470025"/>
          </a:xfrm>
        </p:spPr>
        <p:txBody>
          <a:bodyPr>
            <a:normAutofit/>
          </a:bodyPr>
          <a:lstStyle>
            <a:lvl1pPr algn="l">
              <a:defRPr sz="5000" b="1">
                <a:ln>
                  <a:solidFill>
                    <a:srgbClr val="1F497D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eiryo" pitchFamily="34" charset="-128"/>
              </a:defRPr>
            </a:lvl1pPr>
          </a:lstStyle>
          <a:p>
            <a:r>
              <a:rPr lang="en-US" dirty="0" smtClean="0"/>
              <a:t>Add presentation title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20058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solidFill>
                    <a:srgbClr val="1F497D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fr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32AA8-9B4E-4D53-AE6E-350E87BFFB1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2337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32AA8-9B4E-4D53-AE6E-350E87BFFB1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0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Siz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noFill/>
        </p:spPr>
        <p:txBody>
          <a:bodyPr>
            <a:noAutofit/>
          </a:bodyPr>
          <a:lstStyle>
            <a:lvl1pPr>
              <a:defRPr sz="4400" baseline="0">
                <a:ln>
                  <a:solidFill>
                    <a:srgbClr val="1F4B7D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To insert full size picture : Design &gt; Background Styles &gt;Format &gt; File &gt; Close</a:t>
            </a:r>
            <a:endParaRPr lang="fr-CH" dirty="0"/>
          </a:p>
        </p:txBody>
      </p:sp>
      <p:pic>
        <p:nvPicPr>
          <p:cNvPr id="8" name="Picture 25" descr="IEC logo RV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09" y="6092081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876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4258800"/>
            <a:ext cx="8064000" cy="4284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806000"/>
            <a:ext cx="8064000" cy="1432800"/>
          </a:xfrm>
        </p:spPr>
        <p:txBody>
          <a:bodyPr/>
          <a:lstStyle>
            <a:lvl1pPr marL="0" indent="0" algn="l">
              <a:lnSpc>
                <a:spcPct val="99000"/>
              </a:lnSpc>
              <a:spcBef>
                <a:spcPts val="384"/>
              </a:spcBef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8000" y="6620400"/>
            <a:ext cx="2160000" cy="144000"/>
          </a:xfrm>
        </p:spPr>
        <p:txBody>
          <a:bodyPr/>
          <a:lstStyle/>
          <a:p>
            <a:endParaRPr lang="da-DK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8000" y="6483600"/>
            <a:ext cx="7884000" cy="144000"/>
          </a:xfrm>
        </p:spPr>
        <p:txBody>
          <a:bodyPr/>
          <a:lstStyle/>
          <a:p>
            <a:r>
              <a:rPr lang="da-DK" smtClean="0">
                <a:solidFill>
                  <a:prstClr val="black"/>
                </a:solidFill>
              </a:rPr>
              <a:t>Name of presentation</a:t>
            </a:r>
            <a:endParaRPr lang="da-DK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8000" y="6483600"/>
            <a:ext cx="288000" cy="144000"/>
          </a:xfrm>
        </p:spPr>
        <p:txBody>
          <a:bodyPr/>
          <a:lstStyle/>
          <a:p>
            <a:fld id="{82B41C41-547D-4F85-9A8D-EE57C28F5B01}" type="slidenum">
              <a:rPr lang="da-DK" smtClean="0">
                <a:solidFill>
                  <a:prstClr val="black"/>
                </a:solidFill>
              </a:rPr>
              <a:pPr/>
              <a:t>‹#›</a:t>
            </a:fld>
            <a:endParaRPr lang="da-DK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646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640800"/>
            <a:ext cx="8712000" cy="559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A9FF-2415-4D6C-9B24-C357F5C616C9}" type="datetimeFigureOut">
              <a:rPr lang="da-DK" smtClean="0">
                <a:solidFill>
                  <a:prstClr val="black"/>
                </a:solidFill>
              </a:rPr>
              <a:pPr/>
              <a:t>20-05-2016</a:t>
            </a:fld>
            <a:endParaRPr lang="da-DK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AC52-C9D9-4870-A377-55B6E1163AFF}" type="slidenum">
              <a:rPr lang="da-DK" smtClean="0">
                <a:solidFill>
                  <a:prstClr val="black"/>
                </a:solidFill>
              </a:rPr>
              <a:pPr/>
              <a:t>‹#›</a:t>
            </a:fld>
            <a:endParaRPr lang="da-DK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61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58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7"/>
          <p:cNvGraphicFramePr>
            <a:graphicFrameLocks/>
          </p:cNvGraphicFramePr>
          <p:nvPr/>
        </p:nvGraphicFramePr>
        <p:xfrm>
          <a:off x="647700" y="3978275"/>
          <a:ext cx="849630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Photo Editor Photo" r:id="rId3" imgW="16704762" imgH="11809524" progId="MSPhotoEd.3">
                  <p:embed/>
                </p:oleObj>
              </mc:Choice>
              <mc:Fallback>
                <p:oleObj name="Photo Editor Photo" r:id="rId3" imgW="16704762" imgH="11809524" progId="MSPhotoEd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978275"/>
                        <a:ext cx="8496300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331913" y="682625"/>
            <a:ext cx="215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bIns="0" anchor="ctr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smtClean="0">
                <a:solidFill>
                  <a:srgbClr val="FFFFFF"/>
                </a:solidFill>
              </a:rPr>
              <a:t>INTERNATIONAL </a:t>
            </a:r>
          </a:p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smtClean="0">
                <a:solidFill>
                  <a:srgbClr val="FFFFFF"/>
                </a:solidFill>
              </a:rPr>
              <a:t>ELECTROTECHNICAL </a:t>
            </a:r>
          </a:p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smtClean="0">
                <a:solidFill>
                  <a:srgbClr val="FFFFFF"/>
                </a:solidFill>
              </a:rPr>
              <a:t>COMMISSION</a:t>
            </a:r>
          </a:p>
        </p:txBody>
      </p:sp>
      <p:pic>
        <p:nvPicPr>
          <p:cNvPr id="6" name="Picture 25" descr="IEC logo RV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647700"/>
            <a:ext cx="649288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6" descr="03_electric_vehic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976688"/>
            <a:ext cx="38512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7700" y="1554163"/>
            <a:ext cx="7845425" cy="2159000"/>
          </a:xfrm>
        </p:spPr>
        <p:txBody>
          <a:bodyPr lIns="0" tIns="0" rIns="0" bIns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12350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207000" y="4335463"/>
            <a:ext cx="3213100" cy="2159000"/>
          </a:xfrm>
        </p:spPr>
        <p:txBody>
          <a:bodyPr anchor="ctr"/>
          <a:lstStyle>
            <a:lvl1pPr marL="0" indent="0">
              <a:lnSpc>
                <a:spcPct val="120000"/>
              </a:lnSpc>
              <a:buFont typeface="Wingdings" pitchFamily="2" charset="2"/>
              <a:buNone/>
              <a:defRPr sz="3200"/>
            </a:lvl1pPr>
          </a:lstStyle>
          <a:p>
            <a:r>
              <a:rPr lang="en-GB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266096853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15570-2FB4-4B07-B23E-B967A4ACC44A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0F23C-5574-48AF-91E9-77BC9241316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67828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A79F7-EB45-47B6-8A82-CD09E1343B41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6EA23-F2E7-434E-A07B-9CB622BCC00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45187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90688"/>
            <a:ext cx="3811588" cy="4624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65BFD-38D9-4D94-8285-706B16F46425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E6B2C-3B41-4FEE-AC7E-33E0E7EA0E4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70840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493D4-679A-4167-8E7C-3A99EFA625F6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FB4E5-D879-49A0-8963-DEC1156730B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1691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font size between 36 and 60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57200" indent="-457200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Add text/image/graph: minimum font    size 24!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32AA8-9B4E-4D53-AE6E-350E87BFFB1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4195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74C6E-41A0-4CF0-BCFF-119C1ADA5E9C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58324-FB52-47CD-AC44-BDC6F75F747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85108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A227F-6834-4D49-AA0F-6FA20BFA5D6A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9B6B4-87AD-46E1-A0D7-A7DD9D5B6AE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36471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F1452-603D-440C-90D9-D97121A73310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EB565-C20E-4120-9087-CAF8E0404E6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77947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4AF27-0781-43C3-999E-EC2685AC42C3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8A08A-C14F-4991-A27C-4733CB25EBE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48881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CB7BB-7E5A-49BB-BA0A-7CC0C924D2BC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E4CFF-37E7-449E-8E95-974BC7E394A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18119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5425" y="250825"/>
            <a:ext cx="1955800" cy="6064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4850" y="250825"/>
            <a:ext cx="5718175" cy="6064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2AEF8-DE4C-40E3-A5F8-0D96132E7F09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A7F59-FC6D-4FF7-BEBC-A1F464FBDF0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16226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90688"/>
            <a:ext cx="3811588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1EA18-EA91-456A-A528-4264801DAE1B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C9614-678E-4E86-9E53-97940579895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6937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1690688"/>
            <a:ext cx="3811588" cy="223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7250" y="4078288"/>
            <a:ext cx="3811588" cy="2236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FC737-BAA9-40A3-B722-152AE3EB68B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474FE-6A96-4AFF-A3AF-2AAD28BAC64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34174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1690688"/>
            <a:ext cx="3811588" cy="223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7250" y="4078288"/>
            <a:ext cx="3811588" cy="2236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9BA47-E90D-4F98-852D-1A71994772DF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F0CF2-0DAE-4752-A269-7F3DF95A1D7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83608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04850" y="1690688"/>
            <a:ext cx="7773988" cy="4624387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FD49C4-70C6-48C4-9E2B-03641CEAE35A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A9A5E-4CF2-4C6D-8485-089FBDC04D0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9670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Faded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7" y="9687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font size between 36 and 60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Add text/image/graph: minimum font    size 24!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32AA8-9B4E-4D53-AE6E-350E87BFFB19}" type="slidenum">
              <a:rPr lang="fr-CH" smtClean="0"/>
              <a:t>‹#›</a:t>
            </a:fld>
            <a:endParaRPr lang="fr-CH"/>
          </a:p>
        </p:txBody>
      </p:sp>
      <p:pic>
        <p:nvPicPr>
          <p:cNvPr id="9" name="Picture 25" descr="IEC logo RV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09" y="6092081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76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04850" y="260350"/>
            <a:ext cx="7773988" cy="6054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EE82F-8EA7-450F-9A1B-8EED5A1C5C70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77175" y="6405563"/>
            <a:ext cx="1012825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91872-41FB-4E61-AB61-8E0E2BD6E905}" type="slidenum">
              <a:rPr lang="en-US"/>
              <a:pPr>
                <a:defRPr/>
              </a:pPr>
              <a:t>‹#›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731273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5" descr="IEC logo RV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5957888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252000" y="252000"/>
            <a:ext cx="8640480" cy="647700"/>
          </a:xfrm>
        </p:spPr>
        <p:txBody>
          <a:bodyPr lIns="0" tIns="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78435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58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/>
          </p:cNvGraphicFramePr>
          <p:nvPr/>
        </p:nvGraphicFramePr>
        <p:xfrm>
          <a:off x="647700" y="3978275"/>
          <a:ext cx="849630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Photo Editor Photo" r:id="rId3" imgW="16704762" imgH="11809524" progId="">
                  <p:embed/>
                </p:oleObj>
              </mc:Choice>
              <mc:Fallback>
                <p:oleObj name="Photo Editor Photo" r:id="rId3" imgW="16704762" imgH="11809524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978275"/>
                        <a:ext cx="8496300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331913" y="682625"/>
            <a:ext cx="215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bIns="0" anchor="ctr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smtClean="0">
                <a:solidFill>
                  <a:srgbClr val="FFFFFF"/>
                </a:solidFill>
              </a:rPr>
              <a:t>INTERNATIONAL </a:t>
            </a:r>
          </a:p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smtClean="0">
                <a:solidFill>
                  <a:srgbClr val="FFFFFF"/>
                </a:solidFill>
              </a:rPr>
              <a:t>ELECTROTECHNICAL </a:t>
            </a:r>
          </a:p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smtClean="0">
                <a:solidFill>
                  <a:srgbClr val="FFFFFF"/>
                </a:solidFill>
              </a:rPr>
              <a:t>COMMISSION</a:t>
            </a:r>
          </a:p>
        </p:txBody>
      </p:sp>
      <p:pic>
        <p:nvPicPr>
          <p:cNvPr id="6" name="Picture 25" descr="IEC logo RV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647700"/>
            <a:ext cx="649288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6" descr="03_electric_vehic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976688"/>
            <a:ext cx="38512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7700" y="1554163"/>
            <a:ext cx="7845425" cy="2159000"/>
          </a:xfrm>
        </p:spPr>
        <p:txBody>
          <a:bodyPr lIns="0" tIns="0" rIns="0" bIns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12350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207000" y="4335463"/>
            <a:ext cx="3213100" cy="2159000"/>
          </a:xfrm>
        </p:spPr>
        <p:txBody>
          <a:bodyPr anchor="ctr"/>
          <a:lstStyle>
            <a:lvl1pPr marL="0" indent="0">
              <a:lnSpc>
                <a:spcPct val="120000"/>
              </a:lnSpc>
              <a:buFont typeface="Wingdings" pitchFamily="2" charset="2"/>
              <a:buNone/>
              <a:defRPr sz="3200"/>
            </a:lvl1pPr>
          </a:lstStyle>
          <a:p>
            <a:r>
              <a:rPr lang="en-GB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151690238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FC465-1B94-42E9-9FAA-E1EF9EA7850A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1D7B8-5707-4F06-9952-D52F1E181C2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91143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072B0-959E-41D6-963F-0EBE4788451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46CE9-8465-4635-82F2-F6BA88B99AD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59568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90688"/>
            <a:ext cx="3811588" cy="4624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D514F-EB51-4BE5-B3FE-750F2132FDEE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078EC-44EE-477D-BA08-F7D85578AD0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36338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57434-4A79-4EBF-AE60-C398B985053A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82AD7-EAD4-4CED-A8CA-7AE2AA9410A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99719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0FD39-5DEE-4E85-9885-D48A25F502F9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EB8C8-6F4C-4370-98D9-61E0490F795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073426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B7F7E-936D-4B41-ABFD-81FA9B120DD2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7C007-7107-4419-BE87-747DF664B2C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6437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92ADB-C4E0-47A9-AC77-9610BFC9491E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92FD1-9D28-441A-BCA1-5950B4771A4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813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font size between 36 and 60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1"/>
            <a:ext cx="4038600" cy="4421088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Add text/image/graph: minimum font size 24!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1"/>
            <a:ext cx="4038600" cy="4421088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Add text/image/graph: minimum font size 24!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32AA8-9B4E-4D53-AE6E-350E87BFFB1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3420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01A3A-C766-41F5-ACC2-471C0EB7A1C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07B5F-340D-408B-A534-C02919A4ADD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89987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679D7-AAEE-4467-B6C6-541E01733C26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6979B-62A8-4C9F-965F-46FA1DF723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186633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5425" y="250825"/>
            <a:ext cx="1955800" cy="6064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4850" y="250825"/>
            <a:ext cx="5718175" cy="6064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63F82-43FB-46BE-A44A-45D71674BFCB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03D70-1E8F-4401-8FF6-83E5127392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09595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90688"/>
            <a:ext cx="3811588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B2099-9195-4E2F-BCF3-E79624077713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CC3C4-37AC-40A7-8D03-27A71C6CC65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3119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1690688"/>
            <a:ext cx="3811588" cy="223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7250" y="4078288"/>
            <a:ext cx="3811588" cy="2236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79D0A-6E6F-48E8-B0C4-A6E508FC91B9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DCB8D-66D8-49E2-AE16-F0CC15B7D82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77711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1690688"/>
            <a:ext cx="3811588" cy="223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7250" y="4078288"/>
            <a:ext cx="3811588" cy="2236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2B684-534A-4B55-B076-2328F05E6EE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D4E3D-CB56-46F4-90B9-D6A2D08461B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78739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04850" y="1690688"/>
            <a:ext cx="7773988" cy="4624387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A7237-E757-4D41-B626-687EEC8645EC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1F0A4-3CB2-4A12-9ADE-294689E5954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775900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029600"/>
            <a:ext cx="8712000" cy="520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solidFill>
                  <a:prstClr val="black"/>
                </a:solidFill>
              </a:rPr>
              <a:t>Name of presentation</a:t>
            </a:r>
            <a:endParaRPr lang="da-DK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1C41-547D-4F85-9A8D-EE57C28F5B01}" type="slidenum">
              <a:rPr lang="da-DK" smtClean="0">
                <a:solidFill>
                  <a:prstClr val="black"/>
                </a:solidFill>
              </a:rPr>
              <a:pPr/>
              <a:t>‹#›</a:t>
            </a:fld>
            <a:endParaRPr lang="da-DK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6000" y="662400"/>
            <a:ext cx="8064000" cy="367200"/>
          </a:xfrm>
        </p:spPr>
        <p:txBody>
          <a:bodyPr/>
          <a:lstStyle>
            <a:lvl1pPr indent="0">
              <a:lnSpc>
                <a:spcPts val="1900"/>
              </a:lnSpc>
              <a:spcBef>
                <a:spcPts val="960"/>
              </a:spcBef>
              <a:defRPr sz="1600">
                <a:solidFill>
                  <a:schemeClr val="accent1"/>
                </a:solidFill>
              </a:defRPr>
            </a:lvl1pPr>
            <a:lvl2pPr indent="0">
              <a:lnSpc>
                <a:spcPts val="1900"/>
              </a:lnSpc>
              <a:spcBef>
                <a:spcPts val="960"/>
              </a:spcBef>
              <a:defRPr>
                <a:solidFill>
                  <a:schemeClr val="accent1"/>
                </a:solidFill>
              </a:defRPr>
            </a:lvl2pPr>
            <a:lvl3pPr indent="0">
              <a:lnSpc>
                <a:spcPts val="1900"/>
              </a:lnSpc>
              <a:spcBef>
                <a:spcPts val="960"/>
              </a:spcBef>
              <a:defRPr>
                <a:solidFill>
                  <a:schemeClr val="accent1"/>
                </a:solidFill>
              </a:defRPr>
            </a:lvl3pPr>
            <a:lvl4pPr indent="0">
              <a:lnSpc>
                <a:spcPts val="1900"/>
              </a:lnSpc>
              <a:spcBef>
                <a:spcPts val="960"/>
              </a:spcBef>
              <a:defRPr>
                <a:solidFill>
                  <a:schemeClr val="accent1"/>
                </a:solidFill>
              </a:defRPr>
            </a:lvl4pPr>
            <a:lvl5pPr indent="0">
              <a:lnSpc>
                <a:spcPts val="1900"/>
              </a:lnSpc>
              <a:spcBef>
                <a:spcPts val="960"/>
              </a:spcBef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92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58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5246520"/>
              </p:ext>
            </p:extLst>
          </p:nvPr>
        </p:nvGraphicFramePr>
        <p:xfrm>
          <a:off x="647700" y="3978275"/>
          <a:ext cx="410432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Photo Editor Photo" r:id="rId3" imgW="16704762" imgH="11809524" progId="">
                  <p:embed/>
                </p:oleObj>
              </mc:Choice>
              <mc:Fallback>
                <p:oleObj name="Photo Editor Photo" r:id="rId3" imgW="16704762" imgH="11809524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978275"/>
                        <a:ext cx="4104320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331913" y="682625"/>
            <a:ext cx="215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bIns="0" anchor="ctr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dirty="0" smtClean="0">
                <a:solidFill>
                  <a:srgbClr val="FFFFFF"/>
                </a:solidFill>
              </a:rPr>
              <a:t>INTERNATIONAL </a:t>
            </a:r>
          </a:p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dirty="0" smtClean="0">
                <a:solidFill>
                  <a:srgbClr val="FFFFFF"/>
                </a:solidFill>
              </a:rPr>
              <a:t>ELECTROTECHNICAL </a:t>
            </a:r>
          </a:p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dirty="0" smtClean="0">
                <a:solidFill>
                  <a:srgbClr val="FFFFFF"/>
                </a:solidFill>
              </a:rPr>
              <a:t>COMMISSION</a:t>
            </a:r>
          </a:p>
        </p:txBody>
      </p:sp>
      <p:pic>
        <p:nvPicPr>
          <p:cNvPr id="6" name="Picture 25" descr="IEC logo RV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647700"/>
            <a:ext cx="649288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7701" y="1554163"/>
            <a:ext cx="4104320" cy="2159000"/>
          </a:xfrm>
        </p:spPr>
        <p:txBody>
          <a:bodyPr lIns="0" tIns="0" rIns="0" bIns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12350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04863" y="4113076"/>
            <a:ext cx="3213100" cy="2159000"/>
          </a:xfrm>
        </p:spPr>
        <p:txBody>
          <a:bodyPr anchor="ctr"/>
          <a:lstStyle>
            <a:lvl1pPr marL="0" indent="0">
              <a:lnSpc>
                <a:spcPct val="120000"/>
              </a:lnSpc>
              <a:buFont typeface="Wingdings" pitchFamily="2" charset="2"/>
              <a:buNone/>
              <a:defRPr sz="3200"/>
            </a:lvl1pPr>
          </a:lstStyle>
          <a:p>
            <a:r>
              <a:rPr lang="en-GB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18291974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FC465-1B94-42E9-9FAA-E1EF9EA7850A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1D7B8-5707-4F06-9952-D52F1E181C2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7" name="Picture 25" descr="IEC logo RV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55092"/>
            <a:ext cx="709612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143508" y="692696"/>
            <a:ext cx="100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IECRE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688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font size between 36 and 60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846413"/>
          </a:xfrm>
        </p:spPr>
        <p:txBody>
          <a:bodyPr/>
          <a:lstStyle>
            <a:lvl1pPr>
              <a:defRPr sz="2600"/>
            </a:lvl1pPr>
            <a:lvl2pPr>
              <a:defRPr sz="2600"/>
            </a:lvl2pPr>
            <a:lvl3pPr>
              <a:defRPr sz="2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Add text/image/graph: minimum font size 24!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846413"/>
          </a:xfrm>
        </p:spPr>
        <p:txBody>
          <a:bodyPr/>
          <a:lstStyle>
            <a:lvl1pPr>
              <a:defRPr sz="2600"/>
            </a:lvl1pPr>
            <a:lvl2pPr>
              <a:defRPr sz="2600"/>
            </a:lvl2pPr>
            <a:lvl3pPr>
              <a:defRPr sz="2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Add text/image/graph: minimum font size 24!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32AA8-9B4E-4D53-AE6E-350E87BFFB1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161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072B0-959E-41D6-963F-0EBE4788451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46CE9-8465-4635-82F2-F6BA88B99AD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72513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90688"/>
            <a:ext cx="3811588" cy="4624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D514F-EB51-4BE5-B3FE-750F2132FDEE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078EC-44EE-477D-BA08-F7D85578AD0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13309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57434-4A79-4EBF-AE60-C398B985053A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82AD7-EAD4-4CED-A8CA-7AE2AA9410A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68743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0FD39-5DEE-4E85-9885-D48A25F502F9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EB8C8-6F4C-4370-98D9-61E0490F795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49738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B7F7E-936D-4B41-ABFD-81FA9B120DD2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7C007-7107-4419-BE87-747DF664B2C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42572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92ADB-C4E0-47A9-AC77-9610BFC9491E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92FD1-9D28-441A-BCA1-5950B4771A4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97032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01A3A-C766-41F5-ACC2-471C0EB7A1C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07B5F-340D-408B-A534-C02919A4ADD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35663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679D7-AAEE-4467-B6C6-541E01733C26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6979B-62A8-4C9F-965F-46FA1DF723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0079762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5425" y="250825"/>
            <a:ext cx="1955800" cy="6064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4850" y="250825"/>
            <a:ext cx="5718175" cy="6064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63F82-43FB-46BE-A44A-45D71674BFCB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03D70-1E8F-4401-8FF6-83E5127392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44446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90688"/>
            <a:ext cx="3811588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B2099-9195-4E2F-BCF3-E79624077713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CC3C4-37AC-40A7-8D03-27A71C6CC65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8366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Siz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noFill/>
        </p:spPr>
        <p:txBody>
          <a:bodyPr>
            <a:noAutofit/>
          </a:bodyPr>
          <a:lstStyle>
            <a:lvl1pPr>
              <a:defRPr sz="4400" baseline="0">
                <a:ln>
                  <a:solidFill>
                    <a:srgbClr val="1F4B7D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To insert full size picture : Design &gt; Background Styles &gt;Format &gt; File &gt; Close</a:t>
            </a:r>
            <a:endParaRPr lang="fr-CH" dirty="0"/>
          </a:p>
        </p:txBody>
      </p:sp>
      <p:pic>
        <p:nvPicPr>
          <p:cNvPr id="8" name="Picture 25" descr="IEC logo RV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09" y="6092081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104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1690688"/>
            <a:ext cx="3811588" cy="223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7250" y="4078288"/>
            <a:ext cx="3811588" cy="2236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79D0A-6E6F-48E8-B0C4-A6E508FC91B9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DCB8D-66D8-49E2-AE16-F0CC15B7D82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63641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1690688"/>
            <a:ext cx="3811588" cy="223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7250" y="4078288"/>
            <a:ext cx="3811588" cy="2236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2B684-534A-4B55-B076-2328F05E6EE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D4E3D-CB56-46F4-90B9-D6A2D08461B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76287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04850" y="1690688"/>
            <a:ext cx="7773988" cy="4624387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A7237-E757-4D41-B626-687EEC8645EC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1F0A4-3CB2-4A12-9ADE-294689E5954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192629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58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/>
          </p:cNvGraphicFramePr>
          <p:nvPr>
            <p:extLst/>
          </p:nvPr>
        </p:nvGraphicFramePr>
        <p:xfrm>
          <a:off x="647700" y="3978275"/>
          <a:ext cx="410432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Photo Editor Photo" r:id="rId3" imgW="16704762" imgH="11809524" progId="">
                  <p:embed/>
                </p:oleObj>
              </mc:Choice>
              <mc:Fallback>
                <p:oleObj name="Photo Editor Photo" r:id="rId3" imgW="16704762" imgH="11809524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978275"/>
                        <a:ext cx="4104320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331913" y="682625"/>
            <a:ext cx="215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bIns="0" anchor="ctr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dirty="0" smtClean="0">
                <a:solidFill>
                  <a:srgbClr val="FFFFFF"/>
                </a:solidFill>
              </a:rPr>
              <a:t>INTERNATIONAL </a:t>
            </a:r>
          </a:p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dirty="0" smtClean="0">
                <a:solidFill>
                  <a:srgbClr val="FFFFFF"/>
                </a:solidFill>
              </a:rPr>
              <a:t>ELECTROTECHNICAL </a:t>
            </a:r>
          </a:p>
          <a:p>
            <a:pPr fontAlgn="base">
              <a:lnSpc>
                <a:spcPct val="6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GB" sz="1400" b="0" dirty="0" smtClean="0">
                <a:solidFill>
                  <a:srgbClr val="FFFFFF"/>
                </a:solidFill>
              </a:rPr>
              <a:t>COMMISSION</a:t>
            </a: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7701" y="1554163"/>
            <a:ext cx="4104320" cy="2159000"/>
          </a:xfrm>
        </p:spPr>
        <p:txBody>
          <a:bodyPr lIns="0" tIns="0" rIns="0" bIns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12350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04863" y="4113076"/>
            <a:ext cx="3213100" cy="2159000"/>
          </a:xfrm>
        </p:spPr>
        <p:txBody>
          <a:bodyPr anchor="ctr"/>
          <a:lstStyle>
            <a:lvl1pPr marL="0" indent="0">
              <a:lnSpc>
                <a:spcPct val="120000"/>
              </a:lnSpc>
              <a:buFont typeface="Wingdings" pitchFamily="2" charset="2"/>
              <a:buNone/>
              <a:defRPr sz="3200"/>
            </a:lvl1pPr>
          </a:lstStyle>
          <a:p>
            <a:r>
              <a:rPr lang="en-GB"/>
              <a:t>ADD SUBTITLE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8" y="572195"/>
            <a:ext cx="807072" cy="7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54451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FC465-1B94-42E9-9FAA-E1EF9EA7850A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1D7B8-5707-4F06-9952-D52F1E181C2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07072" cy="7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89617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072B0-959E-41D6-963F-0EBE4788451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46CE9-8465-4635-82F2-F6BA88B99AD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79810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90688"/>
            <a:ext cx="3811588" cy="4624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D514F-EB51-4BE5-B3FE-750F2132FDEE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078EC-44EE-477D-BA08-F7D85578AD0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40131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57434-4A79-4EBF-AE60-C398B985053A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82AD7-EAD4-4CED-A8CA-7AE2AA9410A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23415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0FD39-5DEE-4E85-9885-D48A25F502F9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EB8C8-6F4C-4370-98D9-61E0490F795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46814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B7F7E-936D-4B41-ABFD-81FA9B120DD2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7C007-7107-4419-BE87-747DF664B2C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27998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n>
                  <a:solidFill>
                    <a:srgbClr val="1F497D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Title font size between 36 and 60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32AA8-9B4E-4D53-AE6E-350E87BFFB19}" type="slidenum">
              <a:rPr lang="fr-CH" smtClean="0"/>
              <a:t>‹#›</a:t>
            </a:fld>
            <a:endParaRPr lang="fr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628800"/>
            <a:ext cx="8229600" cy="4392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CH" dirty="0" err="1" smtClean="0"/>
              <a:t>Add</a:t>
            </a:r>
            <a:r>
              <a:rPr lang="fr-CH" dirty="0" smtClean="0"/>
              <a:t> </a:t>
            </a:r>
            <a:r>
              <a:rPr lang="fr-CH" dirty="0" err="1" smtClean="0"/>
              <a:t>picture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21357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92ADB-C4E0-47A9-AC77-9610BFC9491E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92FD1-9D28-441A-BCA1-5950B4771A4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806659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01A3A-C766-41F5-ACC2-471C0EB7A1C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07B5F-340D-408B-A534-C02919A4ADD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54405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679D7-AAEE-4467-B6C6-541E01733C26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6979B-62A8-4C9F-965F-46FA1DF723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492331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5425" y="250825"/>
            <a:ext cx="1955800" cy="6064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4850" y="250825"/>
            <a:ext cx="5718175" cy="6064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63F82-43FB-46BE-A44A-45D71674BFCB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03D70-1E8F-4401-8FF6-83E5127392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99735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90688"/>
            <a:ext cx="3811588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B2099-9195-4E2F-BCF3-E79624077713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CC3C4-37AC-40A7-8D03-27A71C6CC65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4030416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1690688"/>
            <a:ext cx="3811588" cy="223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7250" y="4078288"/>
            <a:ext cx="3811588" cy="2236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79D0A-6E6F-48E8-B0C4-A6E508FC91B9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DCB8D-66D8-49E2-AE16-F0CC15B7D82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015062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850" y="1690688"/>
            <a:ext cx="3810000" cy="4624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1690688"/>
            <a:ext cx="3811588" cy="223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7250" y="4078288"/>
            <a:ext cx="3811588" cy="2236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2B684-534A-4B55-B076-2328F05E6EED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D4E3D-CB56-46F4-90B9-D6A2D08461B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38313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50825"/>
            <a:ext cx="6911975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04850" y="1690688"/>
            <a:ext cx="7773988" cy="4624387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A7237-E757-4D41-B626-687EEC8645EC}" type="datetime1">
              <a:rPr lang="en-GB"/>
              <a:pPr>
                <a:defRPr/>
              </a:pPr>
              <a:t>20/05/2016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1F0A4-3CB2-4A12-9ADE-294689E5954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15019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n>
                  <a:solidFill>
                    <a:srgbClr val="1F497D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32AA8-9B4E-4D53-AE6E-350E87BFFB19}" type="slidenum">
              <a:rPr lang="fr-CH" smtClean="0"/>
              <a:t>‹#›</a:t>
            </a:fld>
            <a:endParaRPr lang="fr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628800"/>
            <a:ext cx="8229600" cy="4392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CH" dirty="0" err="1" smtClean="0"/>
              <a:t>Add</a:t>
            </a:r>
            <a:r>
              <a:rPr lang="fr-CH" dirty="0" smtClean="0"/>
              <a:t> </a:t>
            </a:r>
            <a:r>
              <a:rPr lang="fr-CH" dirty="0" err="1" smtClean="0"/>
              <a:t>picture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6295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solidFill>
                    <a:srgbClr val="1F497D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fr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32AA8-9B4E-4D53-AE6E-350E87BFFB1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45861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6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2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10288" y="6356350"/>
            <a:ext cx="2062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CF80-2704-418D-839A-8D4BDF450EED}" type="datetimeFigureOut">
              <a:rPr lang="fr-CH" smtClean="0"/>
              <a:t>20.05.2016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4896" y="6356350"/>
            <a:ext cx="4328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6356350"/>
            <a:ext cx="792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32AA8-9B4E-4D53-AE6E-350E87BFFB19}" type="slidenum">
              <a:rPr lang="fr-CH" smtClean="0"/>
              <a:pPr/>
              <a:t>‹#›</a:t>
            </a:fld>
            <a:endParaRPr lang="fr-CH"/>
          </a:p>
        </p:txBody>
      </p:sp>
      <p:pic>
        <p:nvPicPr>
          <p:cNvPr id="7" name="Picture 25" descr="IEC logo RV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09" y="6092081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9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9" r:id="rId3"/>
    <p:sldLayoutId id="2147483652" r:id="rId4"/>
    <p:sldLayoutId id="2147483653" r:id="rId5"/>
    <p:sldLayoutId id="2147483662" r:id="rId6"/>
    <p:sldLayoutId id="2147483661" r:id="rId7"/>
    <p:sldLayoutId id="2147483663" r:id="rId8"/>
    <p:sldLayoutId id="2147483654" r:id="rId9"/>
    <p:sldLayoutId id="2147483664" r:id="rId10"/>
    <p:sldLayoutId id="214748365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8585A"/>
          </a:solidFill>
          <a:latin typeface="+mj-lt"/>
          <a:ea typeface="Meiryo" pitchFamily="34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b="1" kern="1200">
          <a:solidFill>
            <a:srgbClr val="58585A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rgbClr val="5858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rgbClr val="58585A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rgbClr val="58585A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rgbClr val="5858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2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10288" y="6356350"/>
            <a:ext cx="2062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CF80-2704-418D-839A-8D4BDF450EED}" type="datetimeFigureOut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20.05.2016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4896" y="6356350"/>
            <a:ext cx="4328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6356350"/>
            <a:ext cx="792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32AA8-9B4E-4D53-AE6E-350E87BFFB19}" type="slidenum">
              <a:rPr lang="fr-C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CH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5" descr="IEC logo RV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09" y="6092081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22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719" r:id="rId2"/>
    <p:sldLayoutId id="214748372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58585A"/>
          </a:solidFill>
          <a:latin typeface="+mj-lt"/>
          <a:ea typeface="Meiryo" pitchFamily="34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b="1" kern="1200">
          <a:solidFill>
            <a:srgbClr val="58585A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rgbClr val="5858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rgbClr val="58585A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rgbClr val="58585A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rgbClr val="5858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0"/>
          <p:cNvSpPr>
            <a:spLocks noChangeArrowheads="1"/>
          </p:cNvSpPr>
          <p:nvPr/>
        </p:nvSpPr>
        <p:spPr bwMode="auto">
          <a:xfrm>
            <a:off x="0" y="0"/>
            <a:ext cx="9150350" cy="9810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smtClean="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4850" y="1690688"/>
            <a:ext cx="7773988" cy="46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Text level 1</a:t>
            </a:r>
          </a:p>
          <a:p>
            <a:pPr lvl="1"/>
            <a:r>
              <a:rPr lang="en-GB" smtClean="0"/>
              <a:t>Text level 2</a:t>
            </a:r>
          </a:p>
          <a:p>
            <a:pPr lvl="2"/>
            <a:r>
              <a:rPr lang="en-GB" smtClean="0"/>
              <a:t>Text level 3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0825" y="6469063"/>
            <a:ext cx="1165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rgbClr val="626262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9D5C52-BD2B-4402-971A-B32D06170AFE}" type="datetime1">
              <a:rPr lang="en-GB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20/05/2016</a:t>
            </a:fld>
            <a:endParaRPr lang="en-GB" dirty="0"/>
          </a:p>
        </p:txBody>
      </p:sp>
      <p:sp>
        <p:nvSpPr>
          <p:cNvPr id="311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5150" y="6469063"/>
            <a:ext cx="5824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11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51788" y="6443663"/>
            <a:ext cx="101282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>
                <a:solidFill>
                  <a:srgbClr val="58585A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C2BE59-C8A5-481B-8A17-C11A6CCAB282}" type="slidenum">
              <a:rPr lang="en-GB" sz="2000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2000" b="1" dirty="0"/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250825"/>
            <a:ext cx="6911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ADD TITLE</a:t>
            </a:r>
          </a:p>
        </p:txBody>
      </p:sp>
      <p:sp>
        <p:nvSpPr>
          <p:cNvPr id="1032" name="Rectangle 29"/>
          <p:cNvSpPr>
            <a:spLocks noChangeArrowheads="1"/>
          </p:cNvSpPr>
          <p:nvPr/>
        </p:nvSpPr>
        <p:spPr bwMode="auto">
          <a:xfrm>
            <a:off x="468313" y="1341438"/>
            <a:ext cx="58324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0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9pPr>
    </p:titleStyle>
    <p:bodyStyle>
      <a:lvl1pPr marL="442913" indent="-442913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800" b="1">
          <a:solidFill>
            <a:srgbClr val="58585A"/>
          </a:solidFill>
          <a:latin typeface="+mn-lt"/>
          <a:ea typeface="+mn-ea"/>
          <a:cs typeface="+mn-cs"/>
        </a:defRPr>
      </a:lvl1pPr>
      <a:lvl2pPr marL="987425" indent="-365125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400" b="1">
          <a:solidFill>
            <a:srgbClr val="58585A"/>
          </a:solidFill>
          <a:latin typeface="+mn-lt"/>
        </a:defRPr>
      </a:lvl2pPr>
      <a:lvl3pPr marL="1611313" indent="-354013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000" b="1">
          <a:solidFill>
            <a:srgbClr val="58585A"/>
          </a:solidFill>
          <a:latin typeface="+mn-lt"/>
        </a:defRPr>
      </a:lvl3pPr>
      <a:lvl4pPr marL="3162300" indent="-228600" algn="l" defTabSz="179388" rtl="0" eaLnBrk="0" fontAlgn="base" hangingPunct="0">
        <a:spcBef>
          <a:spcPct val="20000"/>
        </a:spcBef>
        <a:spcAft>
          <a:spcPct val="0"/>
        </a:spcAft>
        <a:buClr>
          <a:srgbClr val="5A5A5A"/>
        </a:buClr>
        <a:buSzPct val="75000"/>
        <a:buFont typeface="Wingdings" pitchFamily="2" charset="2"/>
        <a:buChar char="§"/>
        <a:defRPr sz="1500" b="1">
          <a:solidFill>
            <a:srgbClr val="58585A"/>
          </a:solidFill>
          <a:latin typeface="+mn-lt"/>
        </a:defRPr>
      </a:lvl4pPr>
      <a:lvl5pPr marL="3570288" indent="-228600" algn="l" defTabSz="179388" rtl="0" eaLnBrk="0" fontAlgn="base" hangingPunct="0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5pPr>
      <a:lvl6pPr marL="40274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6pPr>
      <a:lvl7pPr marL="44846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7pPr>
      <a:lvl8pPr marL="49418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8pPr>
      <a:lvl9pPr marL="53990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0"/>
          <p:cNvSpPr>
            <a:spLocks noChangeArrowheads="1"/>
          </p:cNvSpPr>
          <p:nvPr/>
        </p:nvSpPr>
        <p:spPr bwMode="auto">
          <a:xfrm>
            <a:off x="0" y="0"/>
            <a:ext cx="9150350" cy="9810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4850" y="1690688"/>
            <a:ext cx="7773988" cy="46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Text level 1</a:t>
            </a:r>
          </a:p>
          <a:p>
            <a:pPr lvl="1"/>
            <a:r>
              <a:rPr lang="en-GB" smtClean="0"/>
              <a:t>Text level 2</a:t>
            </a:r>
          </a:p>
          <a:p>
            <a:pPr lvl="2"/>
            <a:r>
              <a:rPr lang="en-GB" smtClean="0"/>
              <a:t>Text level 3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0825" y="6469063"/>
            <a:ext cx="1165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rgbClr val="626262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077585-8DD1-4CB0-BA94-2D15F40ECCF0}" type="datetime1">
              <a:rPr lang="en-GB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20/05/2016</a:t>
            </a:fld>
            <a:endParaRPr lang="en-GB" dirty="0"/>
          </a:p>
        </p:txBody>
      </p:sp>
      <p:sp>
        <p:nvSpPr>
          <p:cNvPr id="311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5150" y="6469063"/>
            <a:ext cx="5824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11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51788" y="6443663"/>
            <a:ext cx="101282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>
                <a:solidFill>
                  <a:srgbClr val="58585A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FBBC78-3445-427A-B4B9-6557A1C07715}" type="slidenum">
              <a:rPr lang="en-GB" sz="2000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2000" b="1" dirty="0"/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250825"/>
            <a:ext cx="6911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ADD TITLE</a:t>
            </a:r>
          </a:p>
        </p:txBody>
      </p:sp>
      <p:sp>
        <p:nvSpPr>
          <p:cNvPr id="1032" name="Rectangle 29"/>
          <p:cNvSpPr>
            <a:spLocks noChangeArrowheads="1"/>
          </p:cNvSpPr>
          <p:nvPr/>
        </p:nvSpPr>
        <p:spPr bwMode="auto">
          <a:xfrm>
            <a:off x="468313" y="1341438"/>
            <a:ext cx="58324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2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37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9pPr>
    </p:titleStyle>
    <p:bodyStyle>
      <a:lvl1pPr marL="442913" indent="-442913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800" b="1">
          <a:solidFill>
            <a:srgbClr val="58585A"/>
          </a:solidFill>
          <a:latin typeface="+mn-lt"/>
          <a:ea typeface="+mn-ea"/>
          <a:cs typeface="+mn-cs"/>
        </a:defRPr>
      </a:lvl1pPr>
      <a:lvl2pPr marL="987425" indent="-365125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400" b="1">
          <a:solidFill>
            <a:srgbClr val="58585A"/>
          </a:solidFill>
          <a:latin typeface="+mn-lt"/>
        </a:defRPr>
      </a:lvl2pPr>
      <a:lvl3pPr marL="1611313" indent="-354013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000" b="1">
          <a:solidFill>
            <a:srgbClr val="58585A"/>
          </a:solidFill>
          <a:latin typeface="+mn-lt"/>
        </a:defRPr>
      </a:lvl3pPr>
      <a:lvl4pPr marL="3162300" indent="-228600" algn="l" defTabSz="179388" rtl="0" eaLnBrk="0" fontAlgn="base" hangingPunct="0">
        <a:spcBef>
          <a:spcPct val="20000"/>
        </a:spcBef>
        <a:spcAft>
          <a:spcPct val="0"/>
        </a:spcAft>
        <a:buClr>
          <a:srgbClr val="5A5A5A"/>
        </a:buClr>
        <a:buSzPct val="75000"/>
        <a:buFont typeface="Wingdings" pitchFamily="2" charset="2"/>
        <a:buChar char="§"/>
        <a:defRPr sz="1500" b="1">
          <a:solidFill>
            <a:srgbClr val="58585A"/>
          </a:solidFill>
          <a:latin typeface="+mn-lt"/>
        </a:defRPr>
      </a:lvl4pPr>
      <a:lvl5pPr marL="3570288" indent="-228600" algn="l" defTabSz="179388" rtl="0" eaLnBrk="0" fontAlgn="base" hangingPunct="0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5pPr>
      <a:lvl6pPr marL="40274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6pPr>
      <a:lvl7pPr marL="44846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7pPr>
      <a:lvl8pPr marL="49418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8pPr>
      <a:lvl9pPr marL="53990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0"/>
          <p:cNvSpPr>
            <a:spLocks noChangeArrowheads="1"/>
          </p:cNvSpPr>
          <p:nvPr/>
        </p:nvSpPr>
        <p:spPr bwMode="auto">
          <a:xfrm>
            <a:off x="0" y="0"/>
            <a:ext cx="9150350" cy="9810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4850" y="1690688"/>
            <a:ext cx="7773988" cy="46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Text level 1</a:t>
            </a:r>
          </a:p>
          <a:p>
            <a:pPr lvl="1"/>
            <a:r>
              <a:rPr lang="en-GB" smtClean="0"/>
              <a:t>Text level 2</a:t>
            </a:r>
          </a:p>
          <a:p>
            <a:pPr lvl="2"/>
            <a:r>
              <a:rPr lang="en-GB" smtClean="0"/>
              <a:t>Text level 3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0825" y="6469063"/>
            <a:ext cx="1165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rgbClr val="626262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077585-8DD1-4CB0-BA94-2D15F40ECCF0}" type="datetime1">
              <a:rPr lang="en-GB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20/05/2016</a:t>
            </a:fld>
            <a:endParaRPr lang="en-GB" dirty="0"/>
          </a:p>
        </p:txBody>
      </p:sp>
      <p:sp>
        <p:nvSpPr>
          <p:cNvPr id="311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5150" y="6469063"/>
            <a:ext cx="5824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11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51788" y="6443663"/>
            <a:ext cx="101282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>
                <a:solidFill>
                  <a:srgbClr val="58585A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FBBC78-3445-427A-B4B9-6557A1C07715}" type="slidenum">
              <a:rPr lang="en-GB" sz="2000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2000" b="1" dirty="0"/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250825"/>
            <a:ext cx="6911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ADD TITLE</a:t>
            </a:r>
          </a:p>
        </p:txBody>
      </p:sp>
      <p:sp>
        <p:nvSpPr>
          <p:cNvPr id="1032" name="Rectangle 29"/>
          <p:cNvSpPr>
            <a:spLocks noChangeArrowheads="1"/>
          </p:cNvSpPr>
          <p:nvPr/>
        </p:nvSpPr>
        <p:spPr bwMode="auto">
          <a:xfrm>
            <a:off x="468313" y="1341438"/>
            <a:ext cx="58324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0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9pPr>
    </p:titleStyle>
    <p:bodyStyle>
      <a:lvl1pPr marL="442913" indent="-442913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800" b="1">
          <a:solidFill>
            <a:srgbClr val="58585A"/>
          </a:solidFill>
          <a:latin typeface="+mn-lt"/>
          <a:ea typeface="+mn-ea"/>
          <a:cs typeface="+mn-cs"/>
        </a:defRPr>
      </a:lvl1pPr>
      <a:lvl2pPr marL="987425" indent="-365125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400" b="1">
          <a:solidFill>
            <a:srgbClr val="58585A"/>
          </a:solidFill>
          <a:latin typeface="+mn-lt"/>
        </a:defRPr>
      </a:lvl2pPr>
      <a:lvl3pPr marL="1611313" indent="-354013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000" b="1">
          <a:solidFill>
            <a:srgbClr val="58585A"/>
          </a:solidFill>
          <a:latin typeface="+mn-lt"/>
        </a:defRPr>
      </a:lvl3pPr>
      <a:lvl4pPr marL="3162300" indent="-228600" algn="l" defTabSz="179388" rtl="0" eaLnBrk="0" fontAlgn="base" hangingPunct="0">
        <a:spcBef>
          <a:spcPct val="20000"/>
        </a:spcBef>
        <a:spcAft>
          <a:spcPct val="0"/>
        </a:spcAft>
        <a:buClr>
          <a:srgbClr val="5A5A5A"/>
        </a:buClr>
        <a:buSzPct val="75000"/>
        <a:buFont typeface="Wingdings" pitchFamily="2" charset="2"/>
        <a:buChar char="§"/>
        <a:defRPr sz="1500" b="1">
          <a:solidFill>
            <a:srgbClr val="58585A"/>
          </a:solidFill>
          <a:latin typeface="+mn-lt"/>
        </a:defRPr>
      </a:lvl4pPr>
      <a:lvl5pPr marL="3570288" indent="-228600" algn="l" defTabSz="179388" rtl="0" eaLnBrk="0" fontAlgn="base" hangingPunct="0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5pPr>
      <a:lvl6pPr marL="40274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6pPr>
      <a:lvl7pPr marL="44846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7pPr>
      <a:lvl8pPr marL="49418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8pPr>
      <a:lvl9pPr marL="53990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0"/>
          <p:cNvSpPr>
            <a:spLocks noChangeArrowheads="1"/>
          </p:cNvSpPr>
          <p:nvPr/>
        </p:nvSpPr>
        <p:spPr bwMode="auto">
          <a:xfrm>
            <a:off x="0" y="0"/>
            <a:ext cx="9150350" cy="9810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4850" y="1690688"/>
            <a:ext cx="7773988" cy="46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Text level 1</a:t>
            </a:r>
          </a:p>
          <a:p>
            <a:pPr lvl="1"/>
            <a:r>
              <a:rPr lang="en-GB" smtClean="0"/>
              <a:t>Text level 2</a:t>
            </a:r>
          </a:p>
          <a:p>
            <a:pPr lvl="2"/>
            <a:r>
              <a:rPr lang="en-GB" smtClean="0"/>
              <a:t>Text level 3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0825" y="6469063"/>
            <a:ext cx="1165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rgbClr val="626262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077585-8DD1-4CB0-BA94-2D15F40ECCF0}" type="datetime1">
              <a:rPr lang="en-GB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20/05/2016</a:t>
            </a:fld>
            <a:endParaRPr lang="en-GB" dirty="0"/>
          </a:p>
        </p:txBody>
      </p:sp>
      <p:sp>
        <p:nvSpPr>
          <p:cNvPr id="3113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5150" y="6469063"/>
            <a:ext cx="58245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b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113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51788" y="6443663"/>
            <a:ext cx="101282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>
                <a:solidFill>
                  <a:srgbClr val="58585A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FBBC78-3445-427A-B4B9-6557A1C07715}" type="slidenum">
              <a:rPr lang="en-GB" sz="2000" b="1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2000" b="1" dirty="0"/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250825"/>
            <a:ext cx="6911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ADD TITLE</a:t>
            </a:r>
          </a:p>
        </p:txBody>
      </p:sp>
      <p:sp>
        <p:nvSpPr>
          <p:cNvPr id="1032" name="Rectangle 29"/>
          <p:cNvSpPr>
            <a:spLocks noChangeArrowheads="1"/>
          </p:cNvSpPr>
          <p:nvPr/>
        </p:nvSpPr>
        <p:spPr bwMode="auto">
          <a:xfrm>
            <a:off x="468313" y="1341438"/>
            <a:ext cx="58324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07072" cy="7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68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E1E1E1"/>
          </a:solidFill>
          <a:latin typeface="Arial" charset="0"/>
        </a:defRPr>
      </a:lvl9pPr>
    </p:titleStyle>
    <p:bodyStyle>
      <a:lvl1pPr marL="442913" indent="-442913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800" b="1">
          <a:solidFill>
            <a:srgbClr val="58585A"/>
          </a:solidFill>
          <a:latin typeface="+mn-lt"/>
          <a:ea typeface="+mn-ea"/>
          <a:cs typeface="+mn-cs"/>
        </a:defRPr>
      </a:lvl1pPr>
      <a:lvl2pPr marL="987425" indent="-365125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400" b="1">
          <a:solidFill>
            <a:srgbClr val="58585A"/>
          </a:solidFill>
          <a:latin typeface="+mn-lt"/>
        </a:defRPr>
      </a:lvl2pPr>
      <a:lvl3pPr marL="1611313" indent="-354013" algn="l" defTabSz="179388" rtl="0" eaLnBrk="0" fontAlgn="ctr" hangingPunct="0">
        <a:spcBef>
          <a:spcPct val="50000"/>
        </a:spcBef>
        <a:spcAft>
          <a:spcPct val="0"/>
        </a:spcAft>
        <a:buClr>
          <a:srgbClr val="58585A"/>
        </a:buClr>
        <a:buSzPct val="150000"/>
        <a:buFont typeface="Wingdings" pitchFamily="2" charset="2"/>
        <a:buChar char="§"/>
        <a:defRPr sz="2000" b="1">
          <a:solidFill>
            <a:srgbClr val="58585A"/>
          </a:solidFill>
          <a:latin typeface="+mn-lt"/>
        </a:defRPr>
      </a:lvl3pPr>
      <a:lvl4pPr marL="3162300" indent="-228600" algn="l" defTabSz="179388" rtl="0" eaLnBrk="0" fontAlgn="base" hangingPunct="0">
        <a:spcBef>
          <a:spcPct val="20000"/>
        </a:spcBef>
        <a:spcAft>
          <a:spcPct val="0"/>
        </a:spcAft>
        <a:buClr>
          <a:srgbClr val="5A5A5A"/>
        </a:buClr>
        <a:buSzPct val="75000"/>
        <a:buFont typeface="Wingdings" pitchFamily="2" charset="2"/>
        <a:buChar char="§"/>
        <a:defRPr sz="1500" b="1">
          <a:solidFill>
            <a:srgbClr val="58585A"/>
          </a:solidFill>
          <a:latin typeface="+mn-lt"/>
        </a:defRPr>
      </a:lvl4pPr>
      <a:lvl5pPr marL="3570288" indent="-228600" algn="l" defTabSz="179388" rtl="0" eaLnBrk="0" fontAlgn="base" hangingPunct="0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5pPr>
      <a:lvl6pPr marL="40274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6pPr>
      <a:lvl7pPr marL="44846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7pPr>
      <a:lvl8pPr marL="49418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8pPr>
      <a:lvl9pPr marL="5399088" indent="-228600" algn="l" defTabSz="179388" rtl="0" fontAlgn="base">
        <a:spcBef>
          <a:spcPct val="20000"/>
        </a:spcBef>
        <a:spcAft>
          <a:spcPct val="0"/>
        </a:spcAft>
        <a:buClr>
          <a:srgbClr val="5A5A5A"/>
        </a:buClr>
        <a:buSzPct val="50000"/>
        <a:buFont typeface="Wingdings" pitchFamily="2" charset="2"/>
        <a:buChar char="§"/>
        <a:defRPr sz="1300" b="1">
          <a:solidFill>
            <a:srgbClr val="58585A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2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1.emf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2.xml"/><Relationship Id="rId7" Type="http://schemas.openxmlformats.org/officeDocument/2006/relationships/oleObject" Target="../embeddings/oleObject5.bin"/><Relationship Id="rId2" Type="http://schemas.openxmlformats.org/officeDocument/2006/relationships/tags" Target="../tags/tag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.xml"/><Relationship Id="rId7" Type="http://schemas.openxmlformats.org/officeDocument/2006/relationships/image" Target="../media/image11.emf"/><Relationship Id="rId2" Type="http://schemas.openxmlformats.org/officeDocument/2006/relationships/tags" Target="../tags/tag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4.jp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6.xml"/><Relationship Id="rId7" Type="http://schemas.openxmlformats.org/officeDocument/2006/relationships/oleObject" Target="../embeddings/oleObject7.bin"/><Relationship Id="rId2" Type="http://schemas.openxmlformats.org/officeDocument/2006/relationships/tags" Target="../tags/tag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ti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8.xml"/><Relationship Id="rId7" Type="http://schemas.openxmlformats.org/officeDocument/2006/relationships/image" Target="../media/image9.emf"/><Relationship Id="rId2" Type="http://schemas.openxmlformats.org/officeDocument/2006/relationships/tags" Target="../tags/tag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6063" y="1247775"/>
            <a:ext cx="8491537" cy="2451100"/>
          </a:xfrm>
        </p:spPr>
        <p:txBody>
          <a:bodyPr/>
          <a:lstStyle/>
          <a:p>
            <a:pPr algn="ctr"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IECRE Conformity Assessment System</a:t>
            </a:r>
            <a:br>
              <a:rPr lang="en-US" sz="3600" dirty="0" smtClean="0"/>
            </a:br>
            <a:endParaRPr lang="en-GB" sz="1900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59313" y="5056188"/>
            <a:ext cx="4305300" cy="719137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2000" dirty="0" smtClean="0"/>
              <a:t>Frank Ormel</a:t>
            </a:r>
          </a:p>
          <a:p>
            <a:pPr eaLnBrk="1" hangingPunct="1">
              <a:lnSpc>
                <a:spcPct val="100000"/>
              </a:lnSpc>
            </a:pPr>
            <a:r>
              <a:rPr lang="en-US" sz="2000" dirty="0" smtClean="0"/>
              <a:t>Chair of IECRE-Wind</a:t>
            </a:r>
          </a:p>
        </p:txBody>
      </p:sp>
    </p:spTree>
    <p:extLst>
      <p:ext uri="{BB962C8B-B14F-4D97-AF65-F5344CB8AC3E}">
        <p14:creationId xmlns:p14="http://schemas.microsoft.com/office/powerpoint/2010/main" val="4061137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 flipH="1">
            <a:off x="4457638" y="3753036"/>
            <a:ext cx="6350" cy="638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 sz="2000" b="1" dirty="0">
              <a:solidFill>
                <a:srgbClr val="000000"/>
              </a:solidFill>
            </a:endParaRPr>
          </a:p>
        </p:txBody>
      </p:sp>
      <p:sp>
        <p:nvSpPr>
          <p:cNvPr id="40963" name="Line 2"/>
          <p:cNvSpPr>
            <a:spLocks noChangeShapeType="1"/>
          </p:cNvSpPr>
          <p:nvPr/>
        </p:nvSpPr>
        <p:spPr bwMode="auto">
          <a:xfrm flipH="1">
            <a:off x="6408204" y="3762561"/>
            <a:ext cx="6350" cy="638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 sz="2000" b="1" dirty="0">
              <a:solidFill>
                <a:srgbClr val="000000"/>
              </a:solidFill>
            </a:endParaRPr>
          </a:p>
        </p:txBody>
      </p:sp>
      <p:sp>
        <p:nvSpPr>
          <p:cNvPr id="40968" name="Line 13"/>
          <p:cNvSpPr>
            <a:spLocks noChangeShapeType="1"/>
          </p:cNvSpPr>
          <p:nvPr/>
        </p:nvSpPr>
        <p:spPr bwMode="auto">
          <a:xfrm>
            <a:off x="5910263" y="2885765"/>
            <a:ext cx="1152525" cy="3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 sz="2000" b="1" dirty="0">
              <a:solidFill>
                <a:srgbClr val="000000"/>
              </a:solidFill>
            </a:endParaRPr>
          </a:p>
        </p:txBody>
      </p:sp>
      <p:sp>
        <p:nvSpPr>
          <p:cNvPr id="40969" name="Line 2"/>
          <p:cNvSpPr>
            <a:spLocks noChangeShapeType="1"/>
          </p:cNvSpPr>
          <p:nvPr/>
        </p:nvSpPr>
        <p:spPr bwMode="auto">
          <a:xfrm>
            <a:off x="4538328" y="1421867"/>
            <a:ext cx="11113" cy="11064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 sz="2000" b="1" dirty="0">
              <a:solidFill>
                <a:srgbClr val="000000"/>
              </a:solidFill>
            </a:endParaRPr>
          </a:p>
        </p:txBody>
      </p:sp>
      <p:sp>
        <p:nvSpPr>
          <p:cNvPr id="40971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65176"/>
          </a:xfrm>
        </p:spPr>
        <p:txBody>
          <a:bodyPr/>
          <a:lstStyle/>
          <a:p>
            <a:pPr algn="ctr" defTabSz="1300163" eaLnBrk="1" hangingPunct="1"/>
            <a:r>
              <a:rPr lang="en-US" altLang="en-US" sz="3200" dirty="0" smtClean="0">
                <a:solidFill>
                  <a:schemeClr val="tx1"/>
                </a:solidFill>
              </a:rPr>
              <a:t>IECRE Structure </a:t>
            </a:r>
            <a:endParaRPr lang="en-GB" altLang="ja-JP" sz="3200" dirty="0" smtClean="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40972" name="Line 2"/>
          <p:cNvSpPr>
            <a:spLocks noChangeShapeType="1"/>
          </p:cNvSpPr>
          <p:nvPr/>
        </p:nvSpPr>
        <p:spPr bwMode="auto">
          <a:xfrm flipH="1">
            <a:off x="1259632" y="3772086"/>
            <a:ext cx="6350" cy="638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 sz="2000" b="1" dirty="0">
              <a:solidFill>
                <a:srgbClr val="000000"/>
              </a:solidFill>
            </a:endParaRP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93700" y="1039814"/>
            <a:ext cx="8612188" cy="566736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0800" tIns="68400" rIns="100800" bIns="68400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altLang="en-US" sz="200" dirty="0">
              <a:solidFill>
                <a:srgbClr val="FFFFFF"/>
              </a:solidFill>
              <a:cs typeface="Arial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dirty="0">
                <a:solidFill>
                  <a:srgbClr val="FFFFFF"/>
                </a:solidFill>
                <a:cs typeface="Arial" pitchFamily="34" charset="0"/>
              </a:rPr>
              <a:t>IEC CONFORMITY ASSESSMENT BOARD, CAB</a:t>
            </a:r>
          </a:p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400" b="0" dirty="0" smtClean="0">
                <a:solidFill>
                  <a:srgbClr val="FFFFFF"/>
                </a:solidFill>
                <a:cs typeface="Arial" pitchFamily="34" charset="0"/>
              </a:rPr>
              <a:t>Oversees </a:t>
            </a:r>
            <a:r>
              <a:rPr lang="en-GB" altLang="en-US" sz="1400" b="0" dirty="0">
                <a:solidFill>
                  <a:srgbClr val="FFFFFF"/>
                </a:solidFill>
                <a:cs typeface="Arial" pitchFamily="34" charset="0"/>
              </a:rPr>
              <a:t>IEC Conformity Assessment policy and Systems, eg </a:t>
            </a:r>
            <a:r>
              <a:rPr lang="en-GB" altLang="en-US" sz="1400" b="0" dirty="0" smtClean="0">
                <a:solidFill>
                  <a:srgbClr val="FFFFFF"/>
                </a:solidFill>
                <a:cs typeface="Arial" pitchFamily="34" charset="0"/>
              </a:rPr>
              <a:t>IECEE, IECEx, IECQ, IECRE</a:t>
            </a:r>
            <a:endParaRPr lang="en-GB" altLang="en-US" sz="1400" b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0974" name="Rectangle 8"/>
          <p:cNvSpPr>
            <a:spLocks noChangeArrowheads="1"/>
          </p:cNvSpPr>
          <p:nvPr/>
        </p:nvSpPr>
        <p:spPr bwMode="auto">
          <a:xfrm>
            <a:off x="935597" y="1844824"/>
            <a:ext cx="5724636" cy="1901830"/>
          </a:xfrm>
          <a:prstGeom prst="rect">
            <a:avLst/>
          </a:prstGeom>
          <a:solidFill>
            <a:srgbClr val="0057A3"/>
          </a:solidFill>
          <a:ln w="63500">
            <a:solidFill>
              <a:srgbClr val="FF0000"/>
            </a:solidFill>
            <a:miter lim="800000"/>
            <a:headEnd/>
            <a:tailEnd/>
          </a:ln>
        </p:spPr>
        <p:txBody>
          <a:bodyPr wrap="none" lIns="64310" tIns="104400" rIns="64310" bIns="68400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en-GB" altLang="en-US" sz="1900" dirty="0" smtClean="0">
                <a:solidFill>
                  <a:srgbClr val="FFFFFF"/>
                </a:solidFill>
                <a:cs typeface="Arial" pitchFamily="34" charset="0"/>
              </a:rPr>
              <a:t>IECRE </a:t>
            </a:r>
            <a:r>
              <a:rPr lang="en-GB" altLang="en-US" sz="1900" dirty="0">
                <a:solidFill>
                  <a:srgbClr val="FFFFFF"/>
                </a:solidFill>
                <a:cs typeface="Arial" pitchFamily="34" charset="0"/>
              </a:rPr>
              <a:t>Management Committee, </a:t>
            </a:r>
            <a:r>
              <a:rPr lang="en-GB" altLang="en-US" dirty="0" smtClean="0">
                <a:solidFill>
                  <a:srgbClr val="FFFFFF"/>
                </a:solidFill>
                <a:cs typeface="Arial" pitchFamily="34" charset="0"/>
              </a:rPr>
              <a:t>REMC</a:t>
            </a:r>
            <a:endParaRPr lang="en-GB" altLang="en-US" dirty="0">
              <a:solidFill>
                <a:srgbClr val="FFFFFF"/>
              </a:solidFill>
              <a:cs typeface="Arial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="0" dirty="0" smtClean="0">
                <a:solidFill>
                  <a:srgbClr val="FFFFFF"/>
                </a:solidFill>
                <a:cs typeface="Arial" pitchFamily="34" charset="0"/>
              </a:rPr>
              <a:t>Overall </a:t>
            </a:r>
            <a:r>
              <a:rPr lang="en-GB" altLang="en-US" sz="1600" b="0" dirty="0">
                <a:solidFill>
                  <a:srgbClr val="FFFFFF"/>
                </a:solidFill>
                <a:cs typeface="Arial" pitchFamily="34" charset="0"/>
              </a:rPr>
              <a:t>management of the </a:t>
            </a:r>
            <a:r>
              <a:rPr lang="en-GB" altLang="en-US" sz="1600" b="0" dirty="0" smtClean="0">
                <a:solidFill>
                  <a:srgbClr val="FFFFFF"/>
                </a:solidFill>
                <a:cs typeface="Arial" pitchFamily="34" charset="0"/>
              </a:rPr>
              <a:t>IECRE </a:t>
            </a:r>
            <a:r>
              <a:rPr lang="en-GB" altLang="en-US" sz="1600" b="0" dirty="0">
                <a:solidFill>
                  <a:srgbClr val="FFFFFF"/>
                </a:solidFill>
                <a:cs typeface="Arial" pitchFamily="34" charset="0"/>
              </a:rPr>
              <a:t>System</a:t>
            </a:r>
          </a:p>
        </p:txBody>
      </p:sp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987425" y="2961975"/>
            <a:ext cx="5068553" cy="395287"/>
          </a:xfrm>
          <a:prstGeom prst="rect">
            <a:avLst/>
          </a:prstGeom>
          <a:solidFill>
            <a:srgbClr val="8DAEDB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altLang="en-US" sz="300" dirty="0">
              <a:solidFill>
                <a:srgbClr val="000000"/>
              </a:solidFill>
              <a:cs typeface="Arial" pitchFamily="34" charset="0"/>
            </a:endParaRPr>
          </a:p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Officers + Executive, </a:t>
            </a: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Scheme Chairs, </a:t>
            </a: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IEC Gen. Sec </a:t>
            </a:r>
            <a:endParaRPr lang="en-GB" altLang="en-US" sz="1600" b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77" name="Rectangle 16"/>
          <p:cNvSpPr>
            <a:spLocks noChangeArrowheads="1"/>
          </p:cNvSpPr>
          <p:nvPr/>
        </p:nvSpPr>
        <p:spPr bwMode="auto">
          <a:xfrm>
            <a:off x="987425" y="3351365"/>
            <a:ext cx="5068553" cy="395288"/>
          </a:xfrm>
          <a:prstGeom prst="rect">
            <a:avLst/>
          </a:prstGeom>
          <a:solidFill>
            <a:srgbClr val="ADC5E5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altLang="en-US" sz="300" dirty="0">
              <a:solidFill>
                <a:srgbClr val="000000"/>
              </a:solidFill>
              <a:cs typeface="Arial" pitchFamily="34" charset="0"/>
            </a:endParaRPr>
          </a:p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Expert </a:t>
            </a: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Working Groups (WGs</a:t>
            </a: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) – as needed</a:t>
            </a:r>
            <a:endParaRPr lang="en-GB" altLang="en-US" sz="1600" b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78" name="Rectangle 8"/>
          <p:cNvSpPr>
            <a:spLocks noChangeArrowheads="1"/>
          </p:cNvSpPr>
          <p:nvPr/>
        </p:nvSpPr>
        <p:spPr bwMode="auto">
          <a:xfrm>
            <a:off x="58739" y="4041068"/>
            <a:ext cx="2360612" cy="2772308"/>
          </a:xfrm>
          <a:prstGeom prst="rect">
            <a:avLst/>
          </a:prstGeom>
          <a:solidFill>
            <a:srgbClr val="7030A0"/>
          </a:solidFill>
          <a:ln w="63500">
            <a:solidFill>
              <a:srgbClr val="FF0000"/>
            </a:solidFill>
            <a:miter lim="800000"/>
            <a:headEnd/>
            <a:tailEnd/>
          </a:ln>
        </p:spPr>
        <p:txBody>
          <a:bodyPr lIns="64310" tIns="104400" rIns="64310" bIns="68400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2400" dirty="0">
                <a:solidFill>
                  <a:srgbClr val="FFFFFF"/>
                </a:solidFill>
                <a:cs typeface="Arial" pitchFamily="34" charset="0"/>
              </a:rPr>
              <a:t>WE </a:t>
            </a:r>
            <a:r>
              <a:rPr lang="en-GB" altLang="en-US" sz="2400" dirty="0" smtClean="0">
                <a:solidFill>
                  <a:srgbClr val="FFFFFF"/>
                </a:solidFill>
                <a:cs typeface="Arial" pitchFamily="34" charset="0"/>
              </a:rPr>
              <a:t>OMC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="0" dirty="0" smtClean="0">
                <a:solidFill>
                  <a:srgbClr val="FFFFFF"/>
                </a:solidFill>
                <a:cs typeface="Arial" pitchFamily="34" charset="0"/>
              </a:rPr>
              <a:t>Wind Energy Operational Management Committee</a:t>
            </a:r>
            <a:endParaRPr lang="en-GB" altLang="en-US" sz="1800" b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0979" name="Rectangle 16"/>
          <p:cNvSpPr>
            <a:spLocks noChangeArrowheads="1"/>
          </p:cNvSpPr>
          <p:nvPr/>
        </p:nvSpPr>
        <p:spPr bwMode="auto">
          <a:xfrm>
            <a:off x="107950" y="5842533"/>
            <a:ext cx="2311400" cy="358775"/>
          </a:xfrm>
          <a:prstGeom prst="rect">
            <a:avLst/>
          </a:prstGeom>
          <a:solidFill>
            <a:srgbClr val="CDACE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altLang="en-US" sz="300" dirty="0">
              <a:solidFill>
                <a:srgbClr val="000000"/>
              </a:solidFill>
              <a:cs typeface="Arial" pitchFamily="34" charset="0"/>
            </a:endParaRPr>
          </a:p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National Members </a:t>
            </a:r>
            <a:endParaRPr lang="en-GB" altLang="en-US" sz="1600" b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80" name="Rectangle 11"/>
          <p:cNvSpPr>
            <a:spLocks noChangeArrowheads="1"/>
          </p:cNvSpPr>
          <p:nvPr/>
        </p:nvSpPr>
        <p:spPr bwMode="auto">
          <a:xfrm>
            <a:off x="107950" y="6182444"/>
            <a:ext cx="2311400" cy="342900"/>
          </a:xfrm>
          <a:prstGeom prst="rect">
            <a:avLst/>
          </a:prstGeom>
          <a:solidFill>
            <a:srgbClr val="E8D9F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TC </a:t>
            </a: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88 </a:t>
            </a: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+ SC Liaison </a:t>
            </a:r>
          </a:p>
        </p:txBody>
      </p:sp>
      <p:sp>
        <p:nvSpPr>
          <p:cNvPr id="45" name="Rectangle 8"/>
          <p:cNvSpPr>
            <a:spLocks noChangeArrowheads="1"/>
          </p:cNvSpPr>
          <p:nvPr/>
        </p:nvSpPr>
        <p:spPr bwMode="auto">
          <a:xfrm>
            <a:off x="3070833" y="4041069"/>
            <a:ext cx="2349934" cy="277230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63500">
            <a:solidFill>
              <a:srgbClr val="FF0000"/>
            </a:solidFill>
            <a:miter lim="800000"/>
            <a:headEnd/>
            <a:tailEnd/>
          </a:ln>
        </p:spPr>
        <p:txBody>
          <a:bodyPr wrap="none" lIns="64310" tIns="104400" rIns="64310" bIns="68400"/>
          <a:lstStyle/>
          <a:p>
            <a:pPr algn="ctr" defTabSz="64293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smtClean="0">
                <a:solidFill>
                  <a:srgbClr val="FFFFFF"/>
                </a:solidFill>
                <a:cs typeface="Arial" charset="0"/>
              </a:rPr>
              <a:t>ME OMC</a:t>
            </a:r>
          </a:p>
          <a:p>
            <a:pPr defTabSz="64293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smtClean="0">
                <a:solidFill>
                  <a:srgbClr val="FFFFFF"/>
                </a:solidFill>
                <a:cs typeface="Arial" charset="0"/>
              </a:rPr>
              <a:t>     Marine </a:t>
            </a:r>
            <a:r>
              <a:rPr lang="en-GB" sz="1600" dirty="0" smtClean="0">
                <a:solidFill>
                  <a:srgbClr val="FFFFFF"/>
                </a:solidFill>
                <a:cs typeface="Arial" charset="0"/>
              </a:rPr>
              <a:t>Energy </a:t>
            </a:r>
          </a:p>
          <a:p>
            <a:pPr defTabSz="64293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FFFFFF"/>
                </a:solidFill>
                <a:cs typeface="Arial" charset="0"/>
              </a:rPr>
              <a:t>Operational Management </a:t>
            </a:r>
          </a:p>
          <a:p>
            <a:pPr defTabSz="64293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FFFFFF"/>
                </a:solidFill>
                <a:cs typeface="Arial" charset="0"/>
              </a:rPr>
              <a:t>Committee</a:t>
            </a:r>
            <a:endParaRPr lang="en-GB" sz="16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0982" name="Rectangle 16"/>
          <p:cNvSpPr>
            <a:spLocks noChangeArrowheads="1"/>
          </p:cNvSpPr>
          <p:nvPr/>
        </p:nvSpPr>
        <p:spPr bwMode="auto">
          <a:xfrm>
            <a:off x="3110521" y="5841268"/>
            <a:ext cx="2310246" cy="396044"/>
          </a:xfrm>
          <a:prstGeom prst="rect">
            <a:avLst/>
          </a:prstGeom>
          <a:solidFill>
            <a:srgbClr val="78CA7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altLang="en-US" sz="300" dirty="0">
              <a:solidFill>
                <a:srgbClr val="000000"/>
              </a:solidFill>
              <a:cs typeface="Arial" pitchFamily="34" charset="0"/>
            </a:endParaRPr>
          </a:p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National Members</a:t>
            </a:r>
            <a:endParaRPr lang="en-GB" altLang="en-US" sz="1600" b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83" name="Rectangle 11"/>
          <p:cNvSpPr>
            <a:spLocks noChangeArrowheads="1"/>
          </p:cNvSpPr>
          <p:nvPr/>
        </p:nvSpPr>
        <p:spPr bwMode="auto">
          <a:xfrm>
            <a:off x="3110521" y="6489340"/>
            <a:ext cx="2310246" cy="324036"/>
          </a:xfrm>
          <a:prstGeom prst="rect">
            <a:avLst/>
          </a:prstGeom>
          <a:solidFill>
            <a:srgbClr val="CBEBCD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Committees + WGs</a:t>
            </a:r>
            <a:endParaRPr lang="en-GB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84" name="Rectangle 8"/>
          <p:cNvSpPr>
            <a:spLocks noChangeArrowheads="1"/>
          </p:cNvSpPr>
          <p:nvPr/>
        </p:nvSpPr>
        <p:spPr bwMode="auto">
          <a:xfrm>
            <a:off x="7065900" y="2349438"/>
            <a:ext cx="2006600" cy="971550"/>
          </a:xfrm>
          <a:prstGeom prst="rect">
            <a:avLst/>
          </a:prstGeom>
          <a:solidFill>
            <a:srgbClr val="8E713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4310" tIns="104400" rIns="64310" bIns="68400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dirty="0" smtClean="0">
                <a:solidFill>
                  <a:srgbClr val="FFFFFF"/>
                </a:solidFill>
                <a:cs typeface="Arial" pitchFamily="34" charset="0"/>
              </a:rPr>
              <a:t>IECRE </a:t>
            </a:r>
            <a:r>
              <a:rPr lang="en-GB" altLang="en-US" sz="1800" dirty="0">
                <a:solidFill>
                  <a:srgbClr val="FFFFFF"/>
                </a:solidFill>
                <a:cs typeface="Arial" pitchFamily="34" charset="0"/>
              </a:rPr>
              <a:t>Secretariat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700" dirty="0">
                <a:solidFill>
                  <a:srgbClr val="FFFFFF"/>
                </a:solidFill>
                <a:cs typeface="Arial" pitchFamily="34" charset="0"/>
              </a:rPr>
              <a:t>    </a:t>
            </a:r>
            <a:endParaRPr lang="en-GB" altLang="en-US" sz="1600" b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0985" name="Rectangle 16"/>
          <p:cNvSpPr>
            <a:spLocks noChangeArrowheads="1"/>
          </p:cNvSpPr>
          <p:nvPr/>
        </p:nvSpPr>
        <p:spPr bwMode="auto">
          <a:xfrm>
            <a:off x="7075424" y="2771713"/>
            <a:ext cx="1674254" cy="288925"/>
          </a:xfrm>
          <a:prstGeom prst="rect">
            <a:avLst/>
          </a:prstGeom>
          <a:solidFill>
            <a:srgbClr val="C9AC7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altLang="en-US" sz="300" dirty="0">
              <a:solidFill>
                <a:srgbClr val="000000"/>
              </a:solidFill>
              <a:cs typeface="Arial" pitchFamily="34" charset="0"/>
            </a:endParaRPr>
          </a:p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400" dirty="0">
                <a:solidFill>
                  <a:srgbClr val="000000"/>
                </a:solidFill>
                <a:cs typeface="Arial" pitchFamily="34" charset="0"/>
              </a:rPr>
              <a:t>Technical Support</a:t>
            </a:r>
            <a:endParaRPr lang="en-GB" altLang="en-US" sz="1400" b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86" name="Rectangle 11"/>
          <p:cNvSpPr>
            <a:spLocks noChangeArrowheads="1"/>
          </p:cNvSpPr>
          <p:nvPr/>
        </p:nvSpPr>
        <p:spPr bwMode="auto">
          <a:xfrm>
            <a:off x="7075424" y="3060638"/>
            <a:ext cx="1674254" cy="247650"/>
          </a:xfrm>
          <a:prstGeom prst="rect">
            <a:avLst/>
          </a:prstGeom>
          <a:solidFill>
            <a:srgbClr val="EBE0CB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400" dirty="0">
                <a:solidFill>
                  <a:srgbClr val="000000"/>
                </a:solidFill>
                <a:cs typeface="Arial" pitchFamily="34" charset="0"/>
              </a:rPr>
              <a:t>Administration</a:t>
            </a:r>
          </a:p>
        </p:txBody>
      </p:sp>
      <p:sp>
        <p:nvSpPr>
          <p:cNvPr id="40989" name="Rectangle 8"/>
          <p:cNvSpPr>
            <a:spLocks noChangeArrowheads="1"/>
          </p:cNvSpPr>
          <p:nvPr/>
        </p:nvSpPr>
        <p:spPr bwMode="auto">
          <a:xfrm>
            <a:off x="5889098" y="4055540"/>
            <a:ext cx="2347379" cy="2757649"/>
          </a:xfrm>
          <a:prstGeom prst="rect">
            <a:avLst/>
          </a:prstGeom>
          <a:solidFill>
            <a:srgbClr val="C00000"/>
          </a:solidFill>
          <a:ln w="63500">
            <a:solidFill>
              <a:srgbClr val="FF0000"/>
            </a:solidFill>
            <a:miter lim="800000"/>
            <a:headEnd/>
            <a:tailEnd/>
          </a:ln>
        </p:spPr>
        <p:txBody>
          <a:bodyPr wrap="none" lIns="64310" tIns="104400" rIns="64310" bIns="68400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2400" dirty="0">
                <a:solidFill>
                  <a:srgbClr val="FFFFFF"/>
                </a:solidFill>
                <a:latin typeface="Arial" charset="0"/>
                <a:cs typeface="Arial" charset="0"/>
              </a:rPr>
              <a:t>PV OMC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="0" dirty="0" smtClean="0">
                <a:solidFill>
                  <a:srgbClr val="FFFFFF"/>
                </a:solidFill>
                <a:cs typeface="Arial" pitchFamily="34" charset="0"/>
              </a:rPr>
              <a:t>PV Solar Operational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="0" dirty="0" smtClean="0">
                <a:solidFill>
                  <a:srgbClr val="FFFFFF"/>
                </a:solidFill>
                <a:cs typeface="Arial" pitchFamily="34" charset="0"/>
              </a:rPr>
              <a:t>Management Committee </a:t>
            </a:r>
            <a:r>
              <a:rPr lang="en-GB" altLang="en-US" sz="17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endParaRPr lang="en-GB" altLang="en-US" sz="1600" b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07950" y="6506480"/>
            <a:ext cx="2311400" cy="342900"/>
          </a:xfrm>
          <a:prstGeom prst="rect">
            <a:avLst/>
          </a:prstGeom>
          <a:solidFill>
            <a:srgbClr val="E8D9F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Committees +WGs </a:t>
            </a:r>
            <a:endParaRPr lang="en-GB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3109367" y="6218448"/>
            <a:ext cx="2311400" cy="270892"/>
          </a:xfrm>
          <a:prstGeom prst="rect">
            <a:avLst/>
          </a:prstGeom>
          <a:solidFill>
            <a:srgbClr val="E8D9F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TC </a:t>
            </a: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114 </a:t>
            </a: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+ SC Liaison </a:t>
            </a:r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5935018" y="5841268"/>
            <a:ext cx="2310246" cy="396044"/>
          </a:xfrm>
          <a:prstGeom prst="rect">
            <a:avLst/>
          </a:prstGeom>
          <a:solidFill>
            <a:srgbClr val="FD6155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altLang="en-US" sz="300" dirty="0">
              <a:solidFill>
                <a:srgbClr val="000000"/>
              </a:solidFill>
              <a:cs typeface="Arial" pitchFamily="34" charset="0"/>
            </a:endParaRPr>
          </a:p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National Members</a:t>
            </a:r>
            <a:endParaRPr lang="en-GB" altLang="en-US" sz="1600" b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5926231" y="6489154"/>
            <a:ext cx="2310246" cy="324036"/>
          </a:xfrm>
          <a:prstGeom prst="rect">
            <a:avLst/>
          </a:prstGeom>
          <a:solidFill>
            <a:srgbClr val="CBEBCD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Committees + WGs</a:t>
            </a:r>
            <a:endParaRPr lang="en-GB" altLang="en-US" sz="16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" name="Rectangle 11"/>
          <p:cNvSpPr>
            <a:spLocks noChangeArrowheads="1"/>
          </p:cNvSpPr>
          <p:nvPr/>
        </p:nvSpPr>
        <p:spPr bwMode="auto">
          <a:xfrm>
            <a:off x="5932891" y="6237312"/>
            <a:ext cx="2303586" cy="270892"/>
          </a:xfrm>
          <a:prstGeom prst="rect">
            <a:avLst/>
          </a:prstGeom>
          <a:solidFill>
            <a:srgbClr val="FFC2C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TC </a:t>
            </a:r>
            <a:r>
              <a:rPr lang="en-GB" altLang="en-US" sz="1600" dirty="0" smtClean="0">
                <a:solidFill>
                  <a:srgbClr val="000000"/>
                </a:solidFill>
                <a:cs typeface="Arial" pitchFamily="34" charset="0"/>
              </a:rPr>
              <a:t>82 </a:t>
            </a: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+ SC Liaison </a:t>
            </a:r>
          </a:p>
        </p:txBody>
      </p:sp>
      <p:sp>
        <p:nvSpPr>
          <p:cNvPr id="42" name="Rectangle 16"/>
          <p:cNvSpPr>
            <a:spLocks noChangeArrowheads="1"/>
          </p:cNvSpPr>
          <p:nvPr/>
        </p:nvSpPr>
        <p:spPr bwMode="auto">
          <a:xfrm>
            <a:off x="987424" y="2565661"/>
            <a:ext cx="5068553" cy="395287"/>
          </a:xfrm>
          <a:prstGeom prst="rect">
            <a:avLst/>
          </a:prstGeom>
          <a:solidFill>
            <a:srgbClr val="6491CE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64310" tIns="32155" rIns="64310" bIns="32155"/>
          <a:lstStyle>
            <a:lvl1pPr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642938" eaLnBrk="0" hangingPunct="0"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GB" altLang="en-US" sz="300" dirty="0">
              <a:solidFill>
                <a:srgbClr val="000000"/>
              </a:solidFill>
              <a:cs typeface="Arial" pitchFamily="34" charset="0"/>
            </a:endParaRPr>
          </a:p>
          <a:p>
            <a:pPr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sz="1600" dirty="0">
                <a:solidFill>
                  <a:srgbClr val="000000"/>
                </a:solidFill>
                <a:cs typeface="Arial" pitchFamily="34" charset="0"/>
              </a:rPr>
              <a:t>National Members (Countries) </a:t>
            </a:r>
          </a:p>
        </p:txBody>
      </p:sp>
    </p:spTree>
    <p:extLst>
      <p:ext uri="{BB962C8B-B14F-4D97-AF65-F5344CB8AC3E}">
        <p14:creationId xmlns:p14="http://schemas.microsoft.com/office/powerpoint/2010/main" val="753319490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animBg="1"/>
      <p:bldP spid="40963" grpId="0" animBg="1"/>
      <p:bldP spid="40968" grpId="0" animBg="1"/>
      <p:bldP spid="40969" grpId="0" animBg="1"/>
      <p:bldP spid="40972" grpId="0" animBg="1"/>
      <p:bldP spid="40974" grpId="0" animBg="1"/>
      <p:bldP spid="40976" grpId="0" animBg="1"/>
      <p:bldP spid="40977" grpId="0" animBg="1"/>
      <p:bldP spid="40978" grpId="0" animBg="1"/>
      <p:bldP spid="40979" grpId="0" animBg="1"/>
      <p:bldP spid="40980" grpId="0" animBg="1"/>
      <p:bldP spid="45" grpId="0" animBg="1"/>
      <p:bldP spid="40982" grpId="0" animBg="1"/>
      <p:bldP spid="40983" grpId="0" animBg="1"/>
      <p:bldP spid="40984" grpId="0" animBg="1"/>
      <p:bldP spid="40985" grpId="0" animBg="1"/>
      <p:bldP spid="40986" grpId="0" animBg="1"/>
      <p:bldP spid="40989" grpId="0" animBg="1"/>
      <p:bldP spid="32" grpId="0" animBg="1"/>
      <p:bldP spid="36" grpId="0" animBg="1"/>
      <p:bldP spid="38" grpId="0" animBg="1"/>
      <p:bldP spid="39" grpId="0" animBg="1"/>
      <p:bldP spid="40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Balancing Multiple Competing Interests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2EB8C8-6F4C-4370-98D9-61E0490F7958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1866888" y="2240868"/>
            <a:ext cx="2957140" cy="2448272"/>
            <a:chOff x="1866888" y="2240868"/>
            <a:chExt cx="2957140" cy="2448272"/>
          </a:xfrm>
        </p:grpSpPr>
        <p:sp>
          <p:nvSpPr>
            <p:cNvPr id="4" name="Oval 3"/>
            <p:cNvSpPr/>
            <p:nvPr/>
          </p:nvSpPr>
          <p:spPr bwMode="auto">
            <a:xfrm>
              <a:off x="1979712" y="2240868"/>
              <a:ext cx="2844316" cy="2448272"/>
            </a:xfrm>
            <a:prstGeom prst="ellipse">
              <a:avLst/>
            </a:prstGeom>
            <a:solidFill>
              <a:srgbClr val="B0D3F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89" tIns="45558" rIns="45558" bIns="32143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3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1" smtClean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66888" y="2600908"/>
              <a:ext cx="2340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u="sng" dirty="0" smtClean="0">
                  <a:solidFill>
                    <a:srgbClr val="000000"/>
                  </a:solidFill>
                </a:rPr>
                <a:t>National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000000"/>
                  </a:solidFill>
                </a:rPr>
                <a:t>(Member Bodies)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79912" y="2256408"/>
            <a:ext cx="2880320" cy="2448272"/>
            <a:chOff x="3779912" y="2256408"/>
            <a:chExt cx="2880320" cy="2448272"/>
          </a:xfrm>
        </p:grpSpPr>
        <p:sp>
          <p:nvSpPr>
            <p:cNvPr id="6" name="Oval 5"/>
            <p:cNvSpPr/>
            <p:nvPr/>
          </p:nvSpPr>
          <p:spPr bwMode="auto">
            <a:xfrm>
              <a:off x="3779912" y="2256408"/>
              <a:ext cx="2844316" cy="2448272"/>
            </a:xfrm>
            <a:prstGeom prst="ellipse">
              <a:avLst/>
            </a:prstGeom>
            <a:solidFill>
              <a:srgbClr val="92D050">
                <a:alpha val="33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89" tIns="45558" rIns="45558" bIns="32143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3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1" smtClean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19972" y="2618039"/>
              <a:ext cx="2340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u="sng" dirty="0" smtClean="0">
                  <a:solidFill>
                    <a:srgbClr val="000000"/>
                  </a:solidFill>
                </a:rPr>
                <a:t>Commercial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000000"/>
                  </a:solidFill>
                </a:rPr>
                <a:t>(Expert WGs)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79812" y="3356992"/>
            <a:ext cx="2844316" cy="2448272"/>
            <a:chOff x="2879812" y="3356992"/>
            <a:chExt cx="2844316" cy="2448272"/>
          </a:xfrm>
        </p:grpSpPr>
        <p:sp>
          <p:nvSpPr>
            <p:cNvPr id="7" name="Oval 6"/>
            <p:cNvSpPr/>
            <p:nvPr/>
          </p:nvSpPr>
          <p:spPr bwMode="auto">
            <a:xfrm>
              <a:off x="2879812" y="3356992"/>
              <a:ext cx="2844316" cy="2448272"/>
            </a:xfrm>
            <a:prstGeom prst="ellipse">
              <a:avLst/>
            </a:prstGeom>
            <a:solidFill>
              <a:srgbClr val="FF0000">
                <a:alpha val="33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89" tIns="45558" rIns="45558" bIns="32143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3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1" smtClean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49842" y="4778503"/>
              <a:ext cx="2340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u="sng" dirty="0" smtClean="0">
                  <a:solidFill>
                    <a:srgbClr val="000000"/>
                  </a:solidFill>
                </a:rPr>
                <a:t>Market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000000"/>
                  </a:solidFill>
                </a:rPr>
                <a:t>(Stakeholder SGs)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686" y="1902465"/>
            <a:ext cx="283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International Harmonization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33487" y="2054865"/>
            <a:ext cx="283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Commercial  Harmonization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04409" y="5808337"/>
            <a:ext cx="283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</a:rPr>
              <a:t>Harmonized Stakeholder Voice</a:t>
            </a:r>
            <a:endParaRPr lang="en-US" sz="2000" b="1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07148" y="4102384"/>
            <a:ext cx="2670595" cy="848556"/>
            <a:chOff x="6186627" y="5063780"/>
            <a:chExt cx="2670595" cy="848556"/>
          </a:xfrm>
        </p:grpSpPr>
        <p:sp>
          <p:nvSpPr>
            <p:cNvPr id="17" name="Right Arrow 16"/>
            <p:cNvSpPr/>
            <p:nvPr/>
          </p:nvSpPr>
          <p:spPr bwMode="auto">
            <a:xfrm rot="12335456">
              <a:off x="6186627" y="5063780"/>
              <a:ext cx="2652893" cy="848556"/>
            </a:xfrm>
            <a:prstGeom prst="rightArrow">
              <a:avLst/>
            </a:prstGeom>
            <a:solidFill>
              <a:srgbClr val="B0D3F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89" tIns="45558" rIns="45558" bIns="32143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3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1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04251">
              <a:off x="6807001" y="5433395"/>
              <a:ext cx="2050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000000"/>
                  </a:solidFill>
                </a:rPr>
                <a:t>Greatest Value</a:t>
              </a:r>
              <a:endParaRPr lang="en-US" sz="20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393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F37CFAD-DA65-4A2F-BFFD-AA3273CF373A}" type="slidenum">
              <a:rPr lang="en-GB" smtClean="0">
                <a:solidFill>
                  <a:srgbClr val="58585A"/>
                </a:solidFill>
              </a:rPr>
              <a:pPr/>
              <a:t>12</a:t>
            </a:fld>
            <a:endParaRPr lang="en-GB" dirty="0" smtClean="0">
              <a:solidFill>
                <a:srgbClr val="58585A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181100" y="250825"/>
            <a:ext cx="7562850" cy="6477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5AA0"/>
                </a:solidFill>
              </a:rPr>
              <a:t>IECRE Member Bodies</a:t>
            </a:r>
          </a:p>
        </p:txBody>
      </p:sp>
      <p:pic>
        <p:nvPicPr>
          <p:cNvPr id="31749" name="Picture 25" descr="IEC logo RV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204788"/>
            <a:ext cx="709612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70512"/>
            <a:ext cx="1685925" cy="523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72234"/>
            <a:ext cx="1733550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2" y="3084485"/>
            <a:ext cx="1504950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4" y="5550187"/>
            <a:ext cx="1885950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2" y="3864407"/>
            <a:ext cx="1828800" cy="523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2" y="4708742"/>
            <a:ext cx="1466850" cy="514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66" y="2272234"/>
            <a:ext cx="1571625" cy="495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00" y="1557859"/>
            <a:ext cx="1657350" cy="514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01" y="2370110"/>
            <a:ext cx="1933575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00" y="3150032"/>
            <a:ext cx="1533525" cy="4857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00" y="3888008"/>
            <a:ext cx="1638300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01" y="4708742"/>
            <a:ext cx="1571625" cy="5143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01" y="5493037"/>
            <a:ext cx="211455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66" y="1570512"/>
            <a:ext cx="2228850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66" y="3097644"/>
            <a:ext cx="1819275" cy="5905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66" y="3883457"/>
            <a:ext cx="1428750" cy="5048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67904" y="1557859"/>
            <a:ext cx="432048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7620" y="3912216"/>
            <a:ext cx="432048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0208" y="4723217"/>
            <a:ext cx="432048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5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0208" y="5535899"/>
            <a:ext cx="432048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48153" y="1582418"/>
            <a:ext cx="432048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7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47856" y="2355822"/>
            <a:ext cx="432048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48004" y="3178606"/>
            <a:ext cx="432048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9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43808" y="3896247"/>
            <a:ext cx="736392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10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43808" y="4719948"/>
            <a:ext cx="736393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11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43808" y="5550187"/>
            <a:ext cx="736393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12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694751" y="1570512"/>
            <a:ext cx="813815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13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796136" y="2319859"/>
            <a:ext cx="712430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14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6136" y="3150032"/>
            <a:ext cx="712282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15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868144" y="3896247"/>
            <a:ext cx="640422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16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7620" y="2319859"/>
            <a:ext cx="432048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7620" y="3084485"/>
            <a:ext cx="432048" cy="50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 smtClean="0">
                <a:solidFill>
                  <a:schemeClr val="tx1"/>
                </a:solidFill>
              </a:rPr>
              <a:t>3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0732" y="6261556"/>
            <a:ext cx="1963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 smtClean="0"/>
              <a:t>As per IECRE website on 14 </a:t>
            </a:r>
            <a:r>
              <a:rPr lang="da-DK" sz="800" dirty="0" err="1" smtClean="0"/>
              <a:t>Dec</a:t>
            </a:r>
            <a:r>
              <a:rPr lang="da-DK" sz="800" dirty="0" smtClean="0"/>
              <a:t> 2015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3626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C:\Users\ANPRR\Downloads\246_08_11_2011_23_34_31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47179" y="476250"/>
            <a:ext cx="6733133" cy="27257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6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GB" sz="6600" dirty="0" smtClean="0">
                <a:solidFill>
                  <a:srgbClr val="FFFFFF"/>
                </a:solidFill>
              </a:rPr>
              <a:t>Implementation</a:t>
            </a:r>
            <a:endParaRPr lang="en-GB" sz="6600" b="1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195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F37CFAD-DA65-4A2F-BFFD-AA3273CF373A}" type="slidenum">
              <a:rPr lang="en-GB" smtClean="0">
                <a:solidFill>
                  <a:srgbClr val="58585A"/>
                </a:solidFill>
              </a:rPr>
              <a:pPr/>
              <a:t>14</a:t>
            </a:fld>
            <a:endParaRPr lang="en-GB" dirty="0" smtClean="0">
              <a:solidFill>
                <a:srgbClr val="58585A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181100" y="250825"/>
            <a:ext cx="7562850" cy="6477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005AA0"/>
                </a:solidFill>
              </a:rPr>
              <a:t>Assessments</a:t>
            </a:r>
            <a:endParaRPr lang="en-US" sz="3200" dirty="0">
              <a:solidFill>
                <a:srgbClr val="005AA0"/>
              </a:solidFill>
            </a:endParaRPr>
          </a:p>
        </p:txBody>
      </p:sp>
      <p:pic>
        <p:nvPicPr>
          <p:cNvPr id="31749" name="Picture 25" descr="IEC logo RV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204788"/>
            <a:ext cx="709612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1" y="1143000"/>
            <a:ext cx="8812212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altLang="en-US" sz="3200" dirty="0"/>
              <a:t>10 </a:t>
            </a:r>
            <a:r>
              <a:rPr lang="da-DK" altLang="en-US" sz="3200" dirty="0" err="1"/>
              <a:t>certification</a:t>
            </a:r>
            <a:r>
              <a:rPr lang="da-DK" altLang="en-US" sz="3200" dirty="0"/>
              <a:t> </a:t>
            </a:r>
            <a:r>
              <a:rPr lang="da-DK" altLang="en-US" sz="3200" dirty="0" err="1"/>
              <a:t>bodies</a:t>
            </a:r>
            <a:endParaRPr lang="da-DK" altLang="en-US" sz="3200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altLang="en-US" sz="3200" dirty="0"/>
              <a:t>21 test laboratories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altLang="en-US" sz="3200" dirty="0"/>
              <a:t>First test lab </a:t>
            </a:r>
            <a:r>
              <a:rPr lang="da-DK" altLang="en-US" sz="3200" dirty="0" err="1"/>
              <a:t>assessment</a:t>
            </a:r>
            <a:r>
              <a:rPr lang="da-DK" altLang="en-US" sz="3200" dirty="0"/>
              <a:t> in </a:t>
            </a:r>
            <a:r>
              <a:rPr lang="da-DK" altLang="en-US" sz="3200" dirty="0" err="1"/>
              <a:t>two</a:t>
            </a:r>
            <a:r>
              <a:rPr lang="da-DK" altLang="en-US" sz="3200" dirty="0"/>
              <a:t> </a:t>
            </a:r>
            <a:r>
              <a:rPr lang="da-DK" altLang="en-US" sz="3200" dirty="0" err="1"/>
              <a:t>weeks</a:t>
            </a:r>
            <a:endParaRPr lang="da-DK" altLang="en-US" sz="3200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altLang="en-US" sz="3200" dirty="0" err="1"/>
              <a:t>Certification</a:t>
            </a:r>
            <a:r>
              <a:rPr lang="da-DK" altLang="en-US" sz="3200" dirty="0"/>
              <a:t> </a:t>
            </a:r>
            <a:r>
              <a:rPr lang="da-DK" altLang="en-US" sz="3200" dirty="0" err="1"/>
              <a:t>body</a:t>
            </a:r>
            <a:r>
              <a:rPr lang="da-DK" altLang="en-US" sz="3200" dirty="0"/>
              <a:t> </a:t>
            </a:r>
            <a:r>
              <a:rPr lang="da-DK" altLang="en-US" sz="3200" dirty="0" err="1"/>
              <a:t>assessments</a:t>
            </a:r>
            <a:r>
              <a:rPr lang="da-DK" altLang="en-US" sz="3200" dirty="0"/>
              <a:t> </a:t>
            </a:r>
            <a:r>
              <a:rPr lang="da-DK" altLang="en-US" sz="3200" dirty="0" err="1"/>
              <a:t>will</a:t>
            </a:r>
            <a:r>
              <a:rPr lang="da-DK" altLang="en-US" sz="3200" dirty="0"/>
              <a:t> start in a </a:t>
            </a:r>
            <a:r>
              <a:rPr lang="da-DK" altLang="en-US" sz="3200" dirty="0" err="1"/>
              <a:t>few</a:t>
            </a:r>
            <a:r>
              <a:rPr lang="da-DK" altLang="en-US" sz="3200" dirty="0"/>
              <a:t> </a:t>
            </a:r>
            <a:r>
              <a:rPr lang="da-DK" altLang="en-US" sz="3200" dirty="0" err="1"/>
              <a:t>weeks</a:t>
            </a:r>
            <a:endParaRPr lang="da-DK" altLang="en-US" sz="3200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altLang="en-US" sz="3200" dirty="0" err="1"/>
              <a:t>Assessment</a:t>
            </a:r>
            <a:r>
              <a:rPr lang="da-DK" altLang="en-US" sz="3200" dirty="0"/>
              <a:t> procedure is </a:t>
            </a:r>
            <a:r>
              <a:rPr lang="da-DK" altLang="en-US" sz="3200" dirty="0" err="1"/>
              <a:t>designed</a:t>
            </a:r>
            <a:r>
              <a:rPr lang="da-DK" altLang="en-US" sz="3200" dirty="0"/>
              <a:t> &amp; </a:t>
            </a:r>
            <a:r>
              <a:rPr lang="da-DK" altLang="en-US" sz="3200" dirty="0" err="1"/>
              <a:t>expected</a:t>
            </a:r>
            <a:r>
              <a:rPr lang="da-DK" altLang="en-US" sz="3200" dirty="0"/>
              <a:t> to </a:t>
            </a:r>
            <a:r>
              <a:rPr lang="da-DK" altLang="en-US" sz="3200" dirty="0" err="1"/>
              <a:t>reduce</a:t>
            </a:r>
            <a:r>
              <a:rPr lang="da-DK" altLang="en-US" sz="3200" dirty="0"/>
              <a:t> difference in interpretation of the standard as </a:t>
            </a:r>
            <a:r>
              <a:rPr lang="da-DK" altLang="en-US" sz="3200" dirty="0" err="1"/>
              <a:t>well</a:t>
            </a:r>
            <a:r>
              <a:rPr lang="da-DK" altLang="en-US" sz="3200" dirty="0"/>
              <a:t> as check for proper </a:t>
            </a:r>
            <a:r>
              <a:rPr lang="da-DK" altLang="en-US" sz="3200" dirty="0" err="1"/>
              <a:t>application</a:t>
            </a:r>
            <a:r>
              <a:rPr lang="da-DK" altLang="en-US" sz="3200" dirty="0"/>
              <a:t> of the standards</a:t>
            </a:r>
          </a:p>
        </p:txBody>
      </p:sp>
    </p:spTree>
    <p:extLst>
      <p:ext uri="{BB962C8B-B14F-4D97-AF65-F5344CB8AC3E}">
        <p14:creationId xmlns:p14="http://schemas.microsoft.com/office/powerpoint/2010/main" val="57700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quality level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EE85-5DE3-4868-B34B-8C3EA92F91C6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04800" y="1295400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err="1" smtClean="0"/>
              <a:t>Both</a:t>
            </a:r>
            <a:r>
              <a:rPr lang="da-DK" sz="2400" dirty="0" smtClean="0"/>
              <a:t> </a:t>
            </a:r>
            <a:r>
              <a:rPr lang="da-DK" sz="2400" dirty="0" err="1" smtClean="0"/>
              <a:t>OEMs</a:t>
            </a:r>
            <a:r>
              <a:rPr lang="da-DK" sz="2400" dirty="0" smtClean="0"/>
              <a:t> and </a:t>
            </a:r>
            <a:r>
              <a:rPr lang="da-DK" sz="2400" dirty="0" err="1" smtClean="0"/>
              <a:t>EndUsers</a:t>
            </a:r>
            <a:r>
              <a:rPr lang="da-DK" sz="2400" dirty="0" smtClean="0"/>
              <a:t> have </a:t>
            </a:r>
            <a:r>
              <a:rPr lang="da-DK" sz="2400" dirty="0" err="1" smtClean="0"/>
              <a:t>shared</a:t>
            </a:r>
            <a:r>
              <a:rPr lang="da-DK" sz="2400" dirty="0" smtClean="0"/>
              <a:t> </a:t>
            </a:r>
            <a:r>
              <a:rPr lang="da-DK" sz="2400" dirty="0" err="1" smtClean="0"/>
              <a:t>concerns</a:t>
            </a:r>
            <a:r>
              <a:rPr lang="da-DK" sz="2400" dirty="0" smtClean="0"/>
              <a:t> </a:t>
            </a:r>
            <a:r>
              <a:rPr lang="da-DK" sz="2400" dirty="0" err="1" smtClean="0"/>
              <a:t>about</a:t>
            </a:r>
            <a:r>
              <a:rPr lang="da-DK" sz="2400" dirty="0" smtClean="0"/>
              <a:t> the </a:t>
            </a:r>
            <a:r>
              <a:rPr lang="da-DK" sz="2400" dirty="0" err="1" smtClean="0"/>
              <a:t>lack</a:t>
            </a:r>
            <a:r>
              <a:rPr lang="da-DK" sz="2400" dirty="0" smtClean="0"/>
              <a:t> of a global </a:t>
            </a:r>
            <a:r>
              <a:rPr lang="da-DK" sz="2400" dirty="0" err="1" smtClean="0"/>
              <a:t>quality</a:t>
            </a:r>
            <a:r>
              <a:rPr lang="da-DK" sz="2400" dirty="0" smtClean="0"/>
              <a:t> </a:t>
            </a:r>
            <a:r>
              <a:rPr lang="da-DK" sz="2400" dirty="0" err="1" smtClean="0"/>
              <a:t>level</a:t>
            </a:r>
            <a:r>
              <a:rPr lang="da-DK" sz="2400" dirty="0" smtClean="0"/>
              <a:t> for test labs:</a:t>
            </a:r>
          </a:p>
          <a:p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 smtClean="0"/>
              <a:t>Unclear</a:t>
            </a:r>
            <a:r>
              <a:rPr lang="da-DK" sz="2400" dirty="0" smtClean="0"/>
              <a:t> standards, multiple interpretations </a:t>
            </a:r>
            <a:r>
              <a:rPr lang="da-DK" sz="2400" dirty="0" err="1" smtClean="0"/>
              <a:t>possible</a:t>
            </a:r>
            <a:endParaRPr lang="da-DK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smtClean="0"/>
              <a:t>No ‘fast’ </a:t>
            </a:r>
            <a:r>
              <a:rPr lang="da-DK" sz="2400" dirty="0" err="1" smtClean="0"/>
              <a:t>process</a:t>
            </a:r>
            <a:r>
              <a:rPr lang="da-DK" sz="2400" dirty="0" smtClean="0"/>
              <a:t> to </a:t>
            </a:r>
            <a:r>
              <a:rPr lang="da-DK" sz="2400" dirty="0" err="1" smtClean="0"/>
              <a:t>reduce</a:t>
            </a:r>
            <a:r>
              <a:rPr lang="da-DK" sz="2400" dirty="0" smtClean="0"/>
              <a:t>/</a:t>
            </a:r>
            <a:r>
              <a:rPr lang="da-DK" sz="2400" dirty="0" err="1" smtClean="0"/>
              <a:t>remove</a:t>
            </a:r>
            <a:r>
              <a:rPr lang="da-DK" sz="2400" dirty="0" smtClean="0"/>
              <a:t> </a:t>
            </a:r>
            <a:r>
              <a:rPr lang="da-DK" sz="2400" dirty="0" err="1" smtClean="0"/>
              <a:t>these</a:t>
            </a:r>
            <a:r>
              <a:rPr lang="da-DK" sz="2400" dirty="0" smtClean="0"/>
              <a:t>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 smtClean="0"/>
              <a:t>Accredition</a:t>
            </a:r>
            <a:r>
              <a:rPr lang="da-DK" sz="2400" dirty="0" smtClean="0"/>
              <a:t> </a:t>
            </a:r>
            <a:r>
              <a:rPr lang="da-DK" sz="2400" dirty="0" err="1" smtClean="0"/>
              <a:t>focusses</a:t>
            </a:r>
            <a:r>
              <a:rPr lang="da-DK" sz="2400" dirty="0" smtClean="0"/>
              <a:t> more on organisation and </a:t>
            </a:r>
            <a:r>
              <a:rPr lang="da-DK" sz="2400" dirty="0" err="1" smtClean="0"/>
              <a:t>quality</a:t>
            </a:r>
            <a:r>
              <a:rPr lang="da-DK" sz="2400" dirty="0" smtClean="0"/>
              <a:t> system </a:t>
            </a:r>
            <a:r>
              <a:rPr lang="da-DK" sz="2400" dirty="0" err="1" smtClean="0"/>
              <a:t>than</a:t>
            </a:r>
            <a:r>
              <a:rPr lang="da-DK" sz="2400" dirty="0" smtClean="0"/>
              <a:t> on </a:t>
            </a:r>
            <a:r>
              <a:rPr lang="da-DK" sz="2400" dirty="0" err="1" smtClean="0"/>
              <a:t>compliance</a:t>
            </a:r>
            <a:r>
              <a:rPr lang="da-DK" sz="2400" dirty="0" smtClean="0"/>
              <a:t> and </a:t>
            </a:r>
            <a:r>
              <a:rPr lang="da-DK" sz="2400" dirty="0" err="1" smtClean="0"/>
              <a:t>technical</a:t>
            </a:r>
            <a:r>
              <a:rPr lang="da-DK" sz="2400" dirty="0" smtClean="0"/>
              <a:t> </a:t>
            </a:r>
            <a:r>
              <a:rPr lang="da-DK" sz="2400" dirty="0" err="1" smtClean="0"/>
              <a:t>understanding</a:t>
            </a:r>
            <a:r>
              <a:rPr lang="da-DK" sz="2400" dirty="0" smtClean="0"/>
              <a:t>. 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smtClean="0"/>
              <a:t>Variation in approach </a:t>
            </a:r>
            <a:r>
              <a:rPr lang="da-DK" sz="2400" dirty="0" err="1" smtClean="0"/>
              <a:t>between</a:t>
            </a:r>
            <a:r>
              <a:rPr lang="da-DK" sz="2400" dirty="0" smtClean="0"/>
              <a:t> </a:t>
            </a:r>
            <a:r>
              <a:rPr lang="da-DK" sz="2400" dirty="0" err="1" smtClean="0"/>
              <a:t>accreditation</a:t>
            </a:r>
            <a:r>
              <a:rPr lang="da-DK" sz="2400" dirty="0" smtClean="0"/>
              <a:t> </a:t>
            </a:r>
            <a:r>
              <a:rPr lang="da-DK" sz="2400" dirty="0" err="1" smtClean="0"/>
              <a:t>bodies</a:t>
            </a:r>
            <a:endParaRPr lang="da-DK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 smtClean="0"/>
              <a:t>Undue</a:t>
            </a:r>
            <a:r>
              <a:rPr lang="da-DK" sz="2400" dirty="0" smtClean="0"/>
              <a:t> </a:t>
            </a:r>
            <a:r>
              <a:rPr lang="da-DK" sz="2400" dirty="0" err="1" smtClean="0"/>
              <a:t>commercial</a:t>
            </a:r>
            <a:r>
              <a:rPr lang="da-DK" sz="2400" dirty="0" smtClean="0"/>
              <a:t> </a:t>
            </a:r>
            <a:r>
              <a:rPr lang="da-DK" sz="2400" dirty="0" err="1" smtClean="0"/>
              <a:t>influence</a:t>
            </a:r>
            <a:endParaRPr lang="da-DK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 smtClean="0"/>
              <a:t>Lack</a:t>
            </a:r>
            <a:r>
              <a:rPr lang="da-DK" sz="2400" dirty="0" smtClean="0"/>
              <a:t> of </a:t>
            </a:r>
            <a:r>
              <a:rPr lang="da-DK" sz="2400" dirty="0" err="1" smtClean="0"/>
              <a:t>alignment</a:t>
            </a:r>
            <a:r>
              <a:rPr lang="da-DK" sz="2400" dirty="0" smtClean="0"/>
              <a:t> in </a:t>
            </a:r>
            <a:r>
              <a:rPr lang="da-DK" sz="2400" dirty="0" err="1" smtClean="0"/>
              <a:t>reporting</a:t>
            </a:r>
            <a:r>
              <a:rPr lang="da-DK" sz="2400" dirty="0" smtClean="0"/>
              <a:t> (</a:t>
            </a:r>
            <a:r>
              <a:rPr lang="da-DK" sz="2400" dirty="0" err="1" smtClean="0"/>
              <a:t>e.g</a:t>
            </a:r>
            <a:r>
              <a:rPr lang="da-DK" sz="2400" dirty="0" smtClean="0"/>
              <a:t>. </a:t>
            </a:r>
            <a:r>
              <a:rPr lang="da-DK" sz="2400" dirty="0" err="1" smtClean="0"/>
              <a:t>reporting</a:t>
            </a:r>
            <a:r>
              <a:rPr lang="da-DK" sz="2400" dirty="0" smtClean="0"/>
              <a:t> template </a:t>
            </a:r>
            <a:r>
              <a:rPr lang="da-DK" sz="2400" dirty="0" err="1" smtClean="0"/>
              <a:t>required</a:t>
            </a:r>
            <a:r>
              <a:rPr lang="da-DK" sz="2400" dirty="0" smtClean="0"/>
              <a:t> for global </a:t>
            </a:r>
            <a:r>
              <a:rPr lang="da-DK" sz="2400" dirty="0" err="1" smtClean="0"/>
              <a:t>use</a:t>
            </a:r>
            <a:r>
              <a:rPr lang="da-DK" sz="2400" dirty="0" smtClean="0"/>
              <a:t>)</a:t>
            </a:r>
          </a:p>
          <a:p>
            <a:endParaRPr lang="en-US" sz="24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80927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08297" y="153008"/>
            <a:ext cx="6911975" cy="647700"/>
          </a:xfrm>
        </p:spPr>
        <p:txBody>
          <a:bodyPr/>
          <a:lstStyle/>
          <a:p>
            <a:r>
              <a:rPr lang="en-US" dirty="0" smtClean="0"/>
              <a:t>Fast track alignment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2930" y="6468641"/>
            <a:ext cx="1012825" cy="354012"/>
          </a:xfrm>
        </p:spPr>
        <p:txBody>
          <a:bodyPr/>
          <a:lstStyle/>
          <a:p>
            <a:fld id="{BA84EE85-5DE3-4868-B34B-8C3EA92F91C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275856" y="773981"/>
            <a:ext cx="23042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 smtClean="0"/>
              <a:t>Proficiency</a:t>
            </a:r>
            <a:r>
              <a:rPr lang="da-DK" dirty="0" smtClean="0"/>
              <a:t> </a:t>
            </a:r>
            <a:r>
              <a:rPr lang="da-DK" dirty="0" err="1" smtClean="0"/>
              <a:t>testing</a:t>
            </a:r>
            <a:r>
              <a:rPr lang="da-DK" dirty="0" smtClean="0"/>
              <a:t> – deviation </a:t>
            </a:r>
            <a:r>
              <a:rPr lang="da-DK" dirty="0" err="1" smtClean="0"/>
              <a:t>found</a:t>
            </a:r>
            <a:endParaRPr lang="en-US" dirty="0"/>
          </a:p>
        </p:txBody>
      </p:sp>
      <p:sp>
        <p:nvSpPr>
          <p:cNvPr id="4" name="Diamond 3"/>
          <p:cNvSpPr/>
          <p:nvPr/>
        </p:nvSpPr>
        <p:spPr>
          <a:xfrm>
            <a:off x="3347864" y="2110279"/>
            <a:ext cx="2160240" cy="194421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 smtClean="0"/>
              <a:t>Mistake</a:t>
            </a:r>
            <a:r>
              <a:rPr lang="da-DK" dirty="0" smtClean="0"/>
              <a:t> or </a:t>
            </a:r>
            <a:r>
              <a:rPr lang="da-DK" dirty="0" err="1" smtClean="0"/>
              <a:t>unclear</a:t>
            </a:r>
            <a:r>
              <a:rPr lang="da-DK" dirty="0" smtClean="0"/>
              <a:t> </a:t>
            </a:r>
            <a:r>
              <a:rPr lang="da-DK" dirty="0" err="1" smtClean="0"/>
              <a:t>wording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9914" y="289772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mistake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80112" y="289063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Unclear</a:t>
            </a:r>
            <a:r>
              <a:rPr lang="da-DK" dirty="0" smtClean="0"/>
              <a:t> </a:t>
            </a:r>
            <a:r>
              <a:rPr lang="da-DK" dirty="0" err="1" smtClean="0"/>
              <a:t>wording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536" y="3660041"/>
            <a:ext cx="230425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TL </a:t>
            </a:r>
            <a:r>
              <a:rPr lang="da-DK" dirty="0" err="1" smtClean="0"/>
              <a:t>corrects</a:t>
            </a:r>
            <a:r>
              <a:rPr lang="da-DK" dirty="0" smtClean="0"/>
              <a:t> </a:t>
            </a:r>
            <a:r>
              <a:rPr lang="da-DK" dirty="0" err="1" smtClean="0"/>
              <a:t>mistake</a:t>
            </a:r>
            <a:r>
              <a:rPr lang="da-DK" dirty="0" smtClean="0"/>
              <a:t> and </a:t>
            </a:r>
            <a:r>
              <a:rPr lang="da-DK" dirty="0" err="1" smtClean="0"/>
              <a:t>submits</a:t>
            </a:r>
            <a:r>
              <a:rPr lang="da-DK" dirty="0" smtClean="0"/>
              <a:t> new </a:t>
            </a:r>
            <a:r>
              <a:rPr lang="da-DK" dirty="0" err="1" smtClean="0"/>
              <a:t>results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12160" y="3478431"/>
            <a:ext cx="230425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WG551 (Test Labs) </a:t>
            </a:r>
            <a:r>
              <a:rPr lang="da-DK" dirty="0" err="1" smtClean="0"/>
              <a:t>issues</a:t>
            </a:r>
            <a:r>
              <a:rPr lang="da-DK" dirty="0" smtClean="0"/>
              <a:t> a </a:t>
            </a:r>
            <a:r>
              <a:rPr lang="da-DK" dirty="0" err="1" smtClean="0"/>
              <a:t>clarification</a:t>
            </a:r>
            <a:r>
              <a:rPr lang="da-DK" dirty="0" smtClean="0"/>
              <a:t> </a:t>
            </a:r>
            <a:r>
              <a:rPr lang="da-DK" dirty="0" err="1" smtClean="0"/>
              <a:t>sheet</a:t>
            </a:r>
            <a:r>
              <a:rPr lang="da-DK" dirty="0" smtClean="0"/>
              <a:t> for the standard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29233" y="4950445"/>
            <a:ext cx="2870110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Maintenance team under TC88 </a:t>
            </a:r>
            <a:r>
              <a:rPr lang="da-DK" dirty="0" err="1" smtClean="0"/>
              <a:t>includes</a:t>
            </a:r>
            <a:r>
              <a:rPr lang="da-DK" dirty="0" smtClean="0"/>
              <a:t> all </a:t>
            </a:r>
            <a:r>
              <a:rPr lang="da-DK" dirty="0" err="1" smtClean="0"/>
              <a:t>clarification</a:t>
            </a:r>
            <a:r>
              <a:rPr lang="da-DK" dirty="0" smtClean="0"/>
              <a:t> </a:t>
            </a:r>
            <a:r>
              <a:rPr lang="da-DK" dirty="0" err="1" smtClean="0"/>
              <a:t>sheets</a:t>
            </a:r>
            <a:r>
              <a:rPr lang="da-DK" dirty="0" smtClean="0"/>
              <a:t> in the </a:t>
            </a:r>
            <a:r>
              <a:rPr lang="da-DK" dirty="0" err="1" smtClean="0"/>
              <a:t>next</a:t>
            </a:r>
            <a:r>
              <a:rPr lang="da-DK" dirty="0" smtClean="0"/>
              <a:t> revision of the standard</a:t>
            </a:r>
            <a:endParaRPr lang="en-US" dirty="0"/>
          </a:p>
        </p:txBody>
      </p:sp>
      <p:sp>
        <p:nvSpPr>
          <p:cNvPr id="10" name="Bent-Up Arrow 9"/>
          <p:cNvSpPr/>
          <p:nvPr/>
        </p:nvSpPr>
        <p:spPr>
          <a:xfrm rot="10800000">
            <a:off x="1731187" y="3055693"/>
            <a:ext cx="446226" cy="40855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Bent-Up Arrow 16"/>
          <p:cNvSpPr/>
          <p:nvPr/>
        </p:nvSpPr>
        <p:spPr>
          <a:xfrm rot="10800000" flipH="1">
            <a:off x="7431901" y="3022555"/>
            <a:ext cx="452467" cy="343714"/>
          </a:xfrm>
          <a:prstGeom prst="bentUpArrow">
            <a:avLst>
              <a:gd name="adj1" fmla="val 2294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4355976" y="1813947"/>
            <a:ext cx="144016" cy="256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7020272" y="4635813"/>
            <a:ext cx="144016" cy="256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7907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6" b="18695"/>
          <a:stretch>
            <a:fillRect/>
          </a:stretch>
        </p:blipFill>
        <p:spPr bwMode="auto">
          <a:xfrm>
            <a:off x="288925" y="1143000"/>
            <a:ext cx="85693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914400" y="-152400"/>
            <a:ext cx="73914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ja-JP" sz="6600" i="1">
                <a:latin typeface="Times New Roman" pitchFamily="18" charset="0"/>
              </a:rPr>
              <a:t>Thank You</a:t>
            </a:r>
          </a:p>
        </p:txBody>
      </p:sp>
      <p:sp>
        <p:nvSpPr>
          <p:cNvPr id="15365" name="スライド番号プレースホルダー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AE9724D7-FD22-41F5-8149-5E533B5492BB}" type="slidenum">
              <a:rPr lang="en-US" altLang="ja-JP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17</a:t>
            </a:fld>
            <a:endParaRPr lang="en-US" altLang="ja-JP" smtClean="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F37CFAD-DA65-4A2F-BFFD-AA3273CF373A}" type="slidenum">
              <a:rPr lang="en-GB" smtClean="0">
                <a:solidFill>
                  <a:srgbClr val="58585A"/>
                </a:solidFill>
              </a:rPr>
              <a:pPr/>
              <a:t>2</a:t>
            </a:fld>
            <a:endParaRPr lang="en-GB" dirty="0" smtClean="0">
              <a:solidFill>
                <a:srgbClr val="58585A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181100" y="250825"/>
            <a:ext cx="7562850" cy="6477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5AA0"/>
                </a:solidFill>
              </a:rPr>
              <a:t>Agenda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914401"/>
            <a:ext cx="8496300" cy="5867400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endParaRPr lang="en-AU" sz="4400" dirty="0" smtClean="0"/>
          </a:p>
          <a:p>
            <a:pPr marL="742950" indent="-74295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a-DK" sz="4000" dirty="0" err="1" smtClean="0"/>
              <a:t>What</a:t>
            </a:r>
            <a:r>
              <a:rPr lang="da-DK" sz="4000" dirty="0" smtClean="0"/>
              <a:t> is IECRE</a:t>
            </a:r>
          </a:p>
          <a:p>
            <a:pPr marL="742950" indent="-74295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a-DK" sz="4000" dirty="0" err="1" smtClean="0"/>
              <a:t>Goals</a:t>
            </a:r>
            <a:endParaRPr lang="da-DK" sz="4000" dirty="0" smtClean="0"/>
          </a:p>
          <a:p>
            <a:pPr marL="742950" indent="-74295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a-DK" sz="4000" dirty="0" smtClean="0"/>
              <a:t>Organisation &amp; </a:t>
            </a:r>
            <a:r>
              <a:rPr lang="da-DK" sz="4000" dirty="0" err="1" smtClean="0"/>
              <a:t>membership</a:t>
            </a:r>
            <a:endParaRPr lang="da-DK" sz="4000" dirty="0" smtClean="0"/>
          </a:p>
          <a:p>
            <a:pPr marL="742950" indent="-74295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a-DK" sz="4000" dirty="0" smtClean="0"/>
              <a:t>Quality Assurance</a:t>
            </a:r>
          </a:p>
          <a:p>
            <a:pPr marL="742950" indent="-742950" eaLnBrk="1" hangingPunct="1">
              <a:spcBef>
                <a:spcPts val="0"/>
              </a:spcBef>
              <a:buFont typeface="+mj-lt"/>
              <a:buAutoNum type="arabicPeriod"/>
            </a:pPr>
            <a:r>
              <a:rPr lang="da-DK" sz="4000" dirty="0" err="1" smtClean="0"/>
              <a:t>Implementation</a:t>
            </a:r>
            <a:endParaRPr lang="da-DK" sz="4000" dirty="0" smtClean="0"/>
          </a:p>
          <a:p>
            <a:pPr eaLnBrk="1" hangingPunct="1">
              <a:spcBef>
                <a:spcPts val="0"/>
              </a:spcBef>
            </a:pPr>
            <a:endParaRPr lang="en-US" sz="4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1600" dirty="0" smtClean="0"/>
          </a:p>
        </p:txBody>
      </p:sp>
      <p:pic>
        <p:nvPicPr>
          <p:cNvPr id="31749" name="Picture 25" descr="IEC logo RV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204788"/>
            <a:ext cx="709612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460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76200"/>
            <a:ext cx="7020521" cy="12001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GB" sz="6600" dirty="0" smtClean="0">
                <a:solidFill>
                  <a:srgbClr val="FFFFFF"/>
                </a:solidFill>
              </a:rPr>
              <a:t>What is IECRE</a:t>
            </a:r>
            <a:endParaRPr lang="en-GB" sz="6600" b="1" dirty="0">
              <a:solidFill>
                <a:srgbClr val="FFFFFF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375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IECRE Sectors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EE85-5DE3-4868-B34B-8C3EA92F91C6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08720"/>
            <a:ext cx="3916213" cy="2882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4" y="908720"/>
            <a:ext cx="4386027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09" y="4005062"/>
            <a:ext cx="4691076" cy="2234555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711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F37CFAD-DA65-4A2F-BFFD-AA3273CF373A}" type="slidenum">
              <a:rPr lang="en-GB" smtClean="0">
                <a:solidFill>
                  <a:srgbClr val="58585A"/>
                </a:solidFill>
              </a:rPr>
              <a:pPr/>
              <a:t>5</a:t>
            </a:fld>
            <a:endParaRPr lang="en-GB" dirty="0" smtClean="0">
              <a:solidFill>
                <a:srgbClr val="58585A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181100" y="250825"/>
            <a:ext cx="7562850" cy="6477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5AA0"/>
                </a:solidFill>
              </a:rPr>
              <a:t>IECRE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457200"/>
            <a:ext cx="8496300" cy="6324601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endParaRPr lang="en-AU" sz="4400" dirty="0" smtClean="0"/>
          </a:p>
          <a:p>
            <a:pPr marL="0" indent="0">
              <a:buNone/>
            </a:pPr>
            <a:r>
              <a:rPr lang="en-US" sz="2400" dirty="0" smtClean="0"/>
              <a:t>IEC Renewable Energy is a conformity assessment system under the IEC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IECRE secures the correct implementation and execution according to selected international standards</a:t>
            </a:r>
          </a:p>
          <a:p>
            <a:pPr marL="0" indent="0" eaLnBrk="1" hangingPunct="1">
              <a:buNone/>
            </a:pPr>
            <a:endParaRPr lang="en-US" sz="2000" dirty="0" smtClean="0"/>
          </a:p>
          <a:p>
            <a:pPr marL="0" indent="0" eaLnBrk="1" hangingPunct="1">
              <a:buNone/>
            </a:pPr>
            <a:r>
              <a:rPr lang="en-US" sz="2400" dirty="0"/>
              <a:t>IECRE </a:t>
            </a:r>
            <a:r>
              <a:rPr lang="en-US" sz="2400" dirty="0" smtClean="0"/>
              <a:t>does not write standards, this is left to the various technical committees such as TC82 (Solar PV Energy), TC88 (Wind Energy) and TC114 (Marine Energy)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marL="0" indent="0" eaLnBrk="1" hangingPunct="1">
              <a:buNone/>
            </a:pPr>
            <a:r>
              <a:rPr lang="en-US" sz="2400" dirty="0" smtClean="0"/>
              <a:t>However, when standards are unclear these may be clarified under IECRE to ensure a uniform interpretation</a:t>
            </a:r>
            <a:endParaRPr lang="en-US" sz="2400" dirty="0"/>
          </a:p>
          <a:p>
            <a:pPr marL="0" indent="0" eaLnBrk="1" hangingPunct="1">
              <a:buNone/>
            </a:pPr>
            <a:endParaRPr lang="en-US" sz="1600" dirty="0" smtClean="0"/>
          </a:p>
        </p:txBody>
      </p:sp>
      <p:pic>
        <p:nvPicPr>
          <p:cNvPr id="31749" name="Picture 25" descr="IEC logo RV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204788"/>
            <a:ext cx="709612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034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000" cy="352800"/>
          </a:xfrm>
        </p:spPr>
        <p:txBody>
          <a:bodyPr/>
          <a:lstStyle/>
          <a:p>
            <a:r>
              <a:rPr lang="en-US" dirty="0" smtClean="0"/>
              <a:t>IEC Structure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539552" y="404664"/>
            <a:ext cx="7848872" cy="1800200"/>
          </a:xfrm>
          <a:prstGeom prst="triangle">
            <a:avLst>
              <a:gd name="adj" fmla="val 5034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84748"/>
            <a:ext cx="2158299" cy="40945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184748"/>
            <a:ext cx="2158299" cy="4094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1713" y="764704"/>
            <a:ext cx="32367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 smtClean="0"/>
              <a:t>International </a:t>
            </a:r>
          </a:p>
          <a:p>
            <a:r>
              <a:rPr lang="da-DK" sz="3200" dirty="0" err="1" smtClean="0"/>
              <a:t>Electrotechnical</a:t>
            </a:r>
            <a:endParaRPr lang="da-DK" sz="3200" dirty="0" smtClean="0"/>
          </a:p>
          <a:p>
            <a:r>
              <a:rPr lang="da-DK" sz="3200" dirty="0" err="1" smtClean="0"/>
              <a:t>Committee</a:t>
            </a:r>
            <a:r>
              <a:rPr lang="da-DK" sz="3200" dirty="0" smtClean="0"/>
              <a:t> (IEC)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03477" y="3661639"/>
            <a:ext cx="2198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smtClean="0">
                <a:solidFill>
                  <a:srgbClr val="FF0000"/>
                </a:solidFill>
              </a:rPr>
              <a:t>Standards Management Board (SMB)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6424156" y="3654136"/>
            <a:ext cx="2198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 err="1" smtClean="0">
                <a:solidFill>
                  <a:srgbClr val="FF0000"/>
                </a:solidFill>
              </a:rPr>
              <a:t>Conformity</a:t>
            </a:r>
            <a:r>
              <a:rPr lang="da-DK" sz="2400" dirty="0" smtClean="0">
                <a:solidFill>
                  <a:srgbClr val="FF0000"/>
                </a:solidFill>
              </a:rPr>
              <a:t> </a:t>
            </a:r>
            <a:r>
              <a:rPr lang="da-DK" sz="2400" dirty="0" err="1" smtClean="0">
                <a:solidFill>
                  <a:srgbClr val="FF0000"/>
                </a:solidFill>
              </a:rPr>
              <a:t>Assessment</a:t>
            </a:r>
            <a:r>
              <a:rPr lang="da-DK" sz="2400" dirty="0" smtClean="0">
                <a:solidFill>
                  <a:srgbClr val="FF0000"/>
                </a:solidFill>
              </a:rPr>
              <a:t> Board (CAB)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81827" y="2820998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000" dirty="0" err="1" smtClean="0"/>
              <a:t>Doctrine</a:t>
            </a:r>
            <a:r>
              <a:rPr lang="da-DK" sz="2000" dirty="0" smtClean="0"/>
              <a:t> of separation of powers:</a:t>
            </a:r>
            <a:endParaRPr lang="en-US" sz="20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088507" y="3284984"/>
          <a:ext cx="483468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397"/>
                <a:gridCol w="1296144"/>
                <a:gridCol w="191914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Govern</a:t>
                      </a:r>
                      <a:r>
                        <a:rPr lang="da-DK" smtClean="0"/>
                        <a:t>-ment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Possible</a:t>
                      </a:r>
                      <a:r>
                        <a:rPr lang="da-DK" dirty="0" smtClean="0"/>
                        <a:t> interpretation for the IEC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Make </a:t>
                      </a:r>
                      <a:r>
                        <a:rPr lang="da-DK" dirty="0" err="1" smtClean="0"/>
                        <a:t>law</a:t>
                      </a:r>
                      <a:r>
                        <a:rPr lang="da-DK" dirty="0" smtClean="0"/>
                        <a:t>/standards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Parliament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Technical </a:t>
                      </a:r>
                      <a:r>
                        <a:rPr lang="da-DK" dirty="0" err="1" smtClean="0"/>
                        <a:t>Committees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Interpret</a:t>
                      </a:r>
                      <a:r>
                        <a:rPr lang="da-DK" dirty="0" smtClean="0"/>
                        <a:t> </a:t>
                      </a:r>
                      <a:r>
                        <a:rPr lang="da-DK" dirty="0" err="1" smtClean="0"/>
                        <a:t>law</a:t>
                      </a:r>
                      <a:r>
                        <a:rPr lang="da-DK" dirty="0" smtClean="0"/>
                        <a:t>/standards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Court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Conformity</a:t>
                      </a:r>
                      <a:r>
                        <a:rPr lang="da-DK" dirty="0" smtClean="0"/>
                        <a:t> </a:t>
                      </a:r>
                      <a:r>
                        <a:rPr lang="da-DK" dirty="0" err="1" smtClean="0"/>
                        <a:t>Assessment</a:t>
                      </a:r>
                      <a:r>
                        <a:rPr lang="da-DK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Enforce</a:t>
                      </a:r>
                      <a:r>
                        <a:rPr lang="da-DK" dirty="0" smtClean="0"/>
                        <a:t> </a:t>
                      </a:r>
                      <a:r>
                        <a:rPr lang="da-DK" dirty="0" err="1" smtClean="0"/>
                        <a:t>law</a:t>
                      </a:r>
                      <a:r>
                        <a:rPr lang="da-DK" dirty="0" smtClean="0"/>
                        <a:t>/standards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Police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Certification</a:t>
                      </a:r>
                      <a:r>
                        <a:rPr lang="da-DK" dirty="0" smtClean="0"/>
                        <a:t> </a:t>
                      </a:r>
                      <a:r>
                        <a:rPr lang="da-DK" dirty="0" err="1" smtClean="0"/>
                        <a:t>body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10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9512" y="260648"/>
            <a:ext cx="8892483" cy="1034752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GB" sz="6600" dirty="0" smtClean="0">
                <a:solidFill>
                  <a:srgbClr val="FFFFFF"/>
                </a:solidFill>
              </a:rPr>
              <a:t>Goals</a:t>
            </a:r>
            <a:endParaRPr lang="en-GB" sz="6600" b="1" dirty="0">
              <a:solidFill>
                <a:srgbClr val="FFFFFF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485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F37CFAD-DA65-4A2F-BFFD-AA3273CF373A}" type="slidenum">
              <a:rPr lang="en-GB" smtClean="0">
                <a:solidFill>
                  <a:srgbClr val="58585A"/>
                </a:solidFill>
              </a:rPr>
              <a:pPr/>
              <a:t>8</a:t>
            </a:fld>
            <a:endParaRPr lang="en-GB" dirty="0" smtClean="0">
              <a:solidFill>
                <a:srgbClr val="58585A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181100" y="250825"/>
            <a:ext cx="7562850" cy="6477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5AA0"/>
                </a:solidFill>
              </a:rPr>
              <a:t>IECRE Goals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457200"/>
            <a:ext cx="8496300" cy="6324601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endParaRPr lang="en-AU" sz="4400" dirty="0" smtClean="0"/>
          </a:p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IECRE goal is to offer a harmonized application around the globe, which ensures a uniform: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implementation and mutual recognition between certification bodies and test labs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implementation and delivery of information by suppliers, sub-suppliers, end users and others providing documentation for certification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implementation and clear understanding of all suppliers, sub-suppliers, end users and other applicants for the elements and modules as well as reports, statements and certificates of the certification </a:t>
            </a:r>
            <a:r>
              <a:rPr lang="en-US" sz="2400" dirty="0" smtClean="0"/>
              <a:t>processes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1600" dirty="0" smtClean="0"/>
          </a:p>
        </p:txBody>
      </p:sp>
      <p:pic>
        <p:nvPicPr>
          <p:cNvPr id="31749" name="Picture 25" descr="IEC logo RV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204788"/>
            <a:ext cx="709612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225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78" name="Picture 2" descr="C:\Users\ANPRR\Downloads\2445_09_11_2012_06_21_4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786" y="0"/>
            <a:ext cx="102895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304800"/>
            <a:ext cx="5181600" cy="1128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6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GB" sz="6600" dirty="0" smtClean="0">
                <a:solidFill>
                  <a:srgbClr val="FFFFFF"/>
                </a:solidFill>
              </a:rPr>
              <a:t>Organisation</a:t>
            </a:r>
            <a:endParaRPr lang="en-GB" sz="6600" b="1" dirty="0">
              <a:solidFill>
                <a:srgbClr val="FFFFFF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761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with_background_gallery">
  <a:themeElements>
    <a:clrScheme name="IEC-Jae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BBB59"/>
      </a:accent1>
      <a:accent2>
        <a:srgbClr val="002060"/>
      </a:accent2>
      <a:accent3>
        <a:srgbClr val="FFFF00"/>
      </a:accent3>
      <a:accent4>
        <a:srgbClr val="003300"/>
      </a:accent4>
      <a:accent5>
        <a:srgbClr val="FFFFFF"/>
      </a:accent5>
      <a:accent6>
        <a:srgbClr val="996633"/>
      </a:accent6>
      <a:hlink>
        <a:srgbClr val="0000FF"/>
      </a:hlink>
      <a:folHlink>
        <a:srgbClr val="800080"/>
      </a:folHlink>
    </a:clrScheme>
    <a:fontScheme name="IEC-Ja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full_image_slides_gallery">
  <a:themeElements>
    <a:clrScheme name="IEC-Jae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BBB59"/>
      </a:accent1>
      <a:accent2>
        <a:srgbClr val="002060"/>
      </a:accent2>
      <a:accent3>
        <a:srgbClr val="FFFF00"/>
      </a:accent3>
      <a:accent4>
        <a:srgbClr val="003300"/>
      </a:accent4>
      <a:accent5>
        <a:srgbClr val="FFFFFF"/>
      </a:accent5>
      <a:accent6>
        <a:srgbClr val="996633"/>
      </a:accent6>
      <a:hlink>
        <a:srgbClr val="0000FF"/>
      </a:hlink>
      <a:folHlink>
        <a:srgbClr val="800080"/>
      </a:folHlink>
    </a:clrScheme>
    <a:fontScheme name="IEC-Ja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ec_grey_electric_vehicles">
  <a:themeElements>
    <a:clrScheme name="iec_grey_electric_vehicl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ec_grey_electric_vehic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0D3F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4289" tIns="45558" rIns="45558" bIns="32143" numCol="1" anchor="t" anchorCtr="0" compatLnSpc="1">
        <a:prstTxWarp prst="textNoShape">
          <a:avLst/>
        </a:prstTxWarp>
      </a:bodyPr>
      <a:lstStyle>
        <a:defPPr marL="0" marR="0" indent="0" algn="ctr" defTabSz="6429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0D3F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4289" tIns="45558" rIns="45558" bIns="32143" numCol="1" anchor="t" anchorCtr="0" compatLnSpc="1">
        <a:prstTxWarp prst="textNoShape">
          <a:avLst/>
        </a:prstTxWarp>
      </a:bodyPr>
      <a:lstStyle>
        <a:defPPr marL="0" marR="0" indent="0" algn="ctr" defTabSz="6429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ec_grey_electric_vehicl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iec_grey_electric_vehicles">
  <a:themeElements>
    <a:clrScheme name="iec_grey_electric_vehicl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ec_grey_electric_vehic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0D3F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4289" tIns="45558" rIns="45558" bIns="32143" numCol="1" anchor="t" anchorCtr="0" compatLnSpc="1">
        <a:prstTxWarp prst="textNoShape">
          <a:avLst/>
        </a:prstTxWarp>
      </a:bodyPr>
      <a:lstStyle>
        <a:defPPr marL="0" marR="0" indent="0" algn="ctr" defTabSz="6429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0D3F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4289" tIns="45558" rIns="45558" bIns="32143" numCol="1" anchor="t" anchorCtr="0" compatLnSpc="1">
        <a:prstTxWarp prst="textNoShape">
          <a:avLst/>
        </a:prstTxWarp>
      </a:bodyPr>
      <a:lstStyle>
        <a:defPPr marL="0" marR="0" indent="0" algn="ctr" defTabSz="6429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ec_grey_electric_vehicl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iec_grey_electric_vehicles">
  <a:themeElements>
    <a:clrScheme name="iec_grey_electric_vehicl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ec_grey_electric_vehic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0D3F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4289" tIns="45558" rIns="45558" bIns="32143" numCol="1" anchor="t" anchorCtr="0" compatLnSpc="1">
        <a:prstTxWarp prst="textNoShape">
          <a:avLst/>
        </a:prstTxWarp>
      </a:bodyPr>
      <a:lstStyle>
        <a:defPPr marL="0" marR="0" indent="0" algn="ctr" defTabSz="6429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0D3F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4289" tIns="45558" rIns="45558" bIns="32143" numCol="1" anchor="t" anchorCtr="0" compatLnSpc="1">
        <a:prstTxWarp prst="textNoShape">
          <a:avLst/>
        </a:prstTxWarp>
      </a:bodyPr>
      <a:lstStyle>
        <a:defPPr marL="0" marR="0" indent="0" algn="ctr" defTabSz="6429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ec_grey_electric_vehicl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iec_grey_electric_vehicles">
  <a:themeElements>
    <a:clrScheme name="iec_grey_electric_vehicl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ec_grey_electric_vehic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0D3F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4289" tIns="45558" rIns="45558" bIns="32143" numCol="1" anchor="t" anchorCtr="0" compatLnSpc="1">
        <a:prstTxWarp prst="textNoShape">
          <a:avLst/>
        </a:prstTxWarp>
      </a:bodyPr>
      <a:lstStyle>
        <a:defPPr marL="0" marR="0" indent="0" algn="ctr" defTabSz="6429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0D3F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4289" tIns="45558" rIns="45558" bIns="32143" numCol="1" anchor="t" anchorCtr="0" compatLnSpc="1">
        <a:prstTxWarp prst="textNoShape">
          <a:avLst/>
        </a:prstTxWarp>
      </a:bodyPr>
      <a:lstStyle>
        <a:defPPr marL="0" marR="0" indent="0" algn="ctr" defTabSz="6429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ec_grey_electric_vehicl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ec_grey_electric_vehicl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ec_grey_electric_vehicl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slides_with_background_gallery</Template>
  <TotalTime>987</TotalTime>
  <Words>606</Words>
  <Application>Microsoft Office PowerPoint</Application>
  <PresentationFormat>On-screen Show (4:3)</PresentationFormat>
  <Paragraphs>160</Paragraphs>
  <Slides>17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Meiryo</vt:lpstr>
      <vt:lpstr>ＭＳ Ｐゴシック</vt:lpstr>
      <vt:lpstr>ＭＳ Ｐゴシック</vt:lpstr>
      <vt:lpstr>Arial</vt:lpstr>
      <vt:lpstr>Calibri</vt:lpstr>
      <vt:lpstr>Times New Roman</vt:lpstr>
      <vt:lpstr>Wingdings</vt:lpstr>
      <vt:lpstr>slides_with_background_gallery</vt:lpstr>
      <vt:lpstr>2_full_image_slides_gallery</vt:lpstr>
      <vt:lpstr>iec_grey_electric_vehicles</vt:lpstr>
      <vt:lpstr>1_iec_grey_electric_vehicles</vt:lpstr>
      <vt:lpstr>2_iec_grey_electric_vehicles</vt:lpstr>
      <vt:lpstr>3_iec_grey_electric_vehicles</vt:lpstr>
      <vt:lpstr>Photo Editor Photo</vt:lpstr>
      <vt:lpstr>think-cell Slide</vt:lpstr>
      <vt:lpstr> IECRE Conformity Assessment System </vt:lpstr>
      <vt:lpstr>Agenda</vt:lpstr>
      <vt:lpstr>What is IECRE</vt:lpstr>
      <vt:lpstr>IECRE Sectors </vt:lpstr>
      <vt:lpstr>IECRE</vt:lpstr>
      <vt:lpstr>IEC Structure</vt:lpstr>
      <vt:lpstr>Goals</vt:lpstr>
      <vt:lpstr>IECRE Goals</vt:lpstr>
      <vt:lpstr>PowerPoint Presentation</vt:lpstr>
      <vt:lpstr>IECRE Structure </vt:lpstr>
      <vt:lpstr>Balancing Multiple Competing Interests</vt:lpstr>
      <vt:lpstr>IECRE Member Bodies</vt:lpstr>
      <vt:lpstr>PowerPoint Presentation</vt:lpstr>
      <vt:lpstr>Assessments</vt:lpstr>
      <vt:lpstr>Global quality level </vt:lpstr>
      <vt:lpstr>Fast track alignment </vt:lpstr>
      <vt:lpstr>PowerPoint Presentation</vt:lpstr>
    </vt:vector>
  </TitlesOfParts>
  <Company>International Electrotechnical Commission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McManama</dc:creator>
  <cp:lastModifiedBy>Frank Ormel</cp:lastModifiedBy>
  <cp:revision>55</cp:revision>
  <cp:lastPrinted>2016-05-09T11:55:14Z</cp:lastPrinted>
  <dcterms:created xsi:type="dcterms:W3CDTF">2014-06-23T10:59:40Z</dcterms:created>
  <dcterms:modified xsi:type="dcterms:W3CDTF">2016-05-20T08:16:50Z</dcterms:modified>
</cp:coreProperties>
</file>